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
  </p:notesMasterIdLst>
  <p:sldIdLst>
    <p:sldId id="257" r:id="rId2"/>
    <p:sldId id="267" r:id="rId3"/>
    <p:sldId id="258" r:id="rId4"/>
    <p:sldId id="259" r:id="rId5"/>
    <p:sldId id="269" r:id="rId6"/>
    <p:sldId id="261" r:id="rId7"/>
    <p:sldId id="262" r:id="rId8"/>
    <p:sldId id="263" r:id="rId9"/>
    <p:sldId id="265" r:id="rId10"/>
    <p:sldId id="268" r:id="rId11"/>
  </p:sldIdLst>
  <p:sldSz cx="12192000" cy="6858000"/>
  <p:notesSz cx="6858000" cy="9144000"/>
  <p:defaultTextStyle>
    <a:defPPr>
      <a:defRPr lang="en-P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64653"/>
    <a:srgbClr val="299D8F"/>
    <a:srgbClr val="F4A361"/>
    <a:srgbClr val="E86F51"/>
    <a:srgbClr val="E9C46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567"/>
    <p:restoredTop sz="67437"/>
  </p:normalViewPr>
  <p:slideViewPr>
    <p:cSldViewPr snapToGrid="0" showGuides="1">
      <p:cViewPr varScale="1">
        <p:scale>
          <a:sx n="106" d="100"/>
          <a:sy n="106" d="100"/>
        </p:scale>
        <p:origin x="2720" y="16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003D75B-00CB-AE40-9963-E6EB7BE75C6B}" type="datetimeFigureOut">
              <a:rPr lang="en-GB" smtClean="0"/>
              <a:t>03/04/2024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00621C5-4413-AE42-A44A-722CEB800A0F}" type="slidenum">
              <a:rPr lang="en-GB" smtClean="0"/>
              <a:t>‹#›</a:t>
            </a:fld>
            <a:endParaRPr lang="en-GB"/>
          </a:p>
        </p:txBody>
      </p:sp>
    </p:spTree>
    <p:extLst>
      <p:ext uri="{BB962C8B-B14F-4D97-AF65-F5344CB8AC3E}">
        <p14:creationId xmlns:p14="http://schemas.microsoft.com/office/powerpoint/2010/main" val="37779568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u="sng" dirty="0"/>
              <a:t>Sunil - Title/team name/group members </a:t>
            </a:r>
          </a:p>
          <a:p>
            <a:endParaRPr lang="en-GB" dirty="0"/>
          </a:p>
          <a:p>
            <a:r>
              <a:rPr lang="en-GB" b="0" i="0" dirty="0">
                <a:solidFill>
                  <a:srgbClr val="FFFFFF"/>
                </a:solidFill>
                <a:effectLst/>
                <a:highlight>
                  <a:srgbClr val="0D0D0D"/>
                </a:highlight>
                <a:latin typeface="Söhne Mono"/>
              </a:rPr>
              <a:t>Good evening everyone. Today, I have the pleasure </a:t>
            </a:r>
            <a:r>
              <a:rPr lang="en-GB" b="0" i="0" dirty="0">
                <a:solidFill>
                  <a:srgbClr val="2E95D3"/>
                </a:solidFill>
                <a:effectLst/>
                <a:highlight>
                  <a:srgbClr val="0D0D0D"/>
                </a:highlight>
                <a:latin typeface="Söhne Mono"/>
              </a:rPr>
              <a:t>of</a:t>
            </a:r>
            <a:r>
              <a:rPr lang="en-GB" b="0" i="0" dirty="0">
                <a:solidFill>
                  <a:srgbClr val="FFFFFF"/>
                </a:solidFill>
                <a:effectLst/>
                <a:highlight>
                  <a:srgbClr val="0D0D0D"/>
                </a:highlight>
                <a:latin typeface="Söhne Mono"/>
              </a:rPr>
              <a:t> introducing our team the Joyful Analytics and our final project: </a:t>
            </a:r>
            <a:r>
              <a:rPr lang="en-GB" b="0" i="0" dirty="0">
                <a:effectLst/>
                <a:highlight>
                  <a:srgbClr val="0D0D0D"/>
                </a:highlight>
                <a:latin typeface="Söhne Mono"/>
              </a:rPr>
              <a:t>The Happiness Project – a project that sits at the intersection of data science and well-being.</a:t>
            </a:r>
            <a:r>
              <a:rPr lang="en-GB" b="0" i="0" dirty="0">
                <a:solidFill>
                  <a:srgbClr val="FFFFFF"/>
                </a:solidFill>
                <a:effectLst/>
                <a:highlight>
                  <a:srgbClr val="0D0D0D"/>
                </a:highlight>
                <a:latin typeface="Söhne Mono"/>
              </a:rPr>
              <a:t> </a:t>
            </a:r>
          </a:p>
          <a:p>
            <a:r>
              <a:rPr lang="en-GB" b="0" i="0" dirty="0">
                <a:solidFill>
                  <a:srgbClr val="2E95D3"/>
                </a:solidFill>
                <a:effectLst/>
                <a:highlight>
                  <a:srgbClr val="0D0D0D"/>
                </a:highlight>
                <a:latin typeface="Söhne Mono"/>
              </a:rPr>
              <a:t>As</a:t>
            </a:r>
            <a:r>
              <a:rPr lang="en-GB" b="0" i="0" dirty="0">
                <a:solidFill>
                  <a:srgbClr val="FFFFFF"/>
                </a:solidFill>
                <a:effectLst/>
                <a:highlight>
                  <a:srgbClr val="0D0D0D"/>
                </a:highlight>
                <a:latin typeface="Söhne Mono"/>
              </a:rPr>
              <a:t> we navigate the complexities </a:t>
            </a:r>
            <a:r>
              <a:rPr lang="en-GB" b="0" i="0" dirty="0">
                <a:solidFill>
                  <a:srgbClr val="2E95D3"/>
                </a:solidFill>
                <a:effectLst/>
                <a:highlight>
                  <a:srgbClr val="0D0D0D"/>
                </a:highlight>
                <a:latin typeface="Söhne Mono"/>
              </a:rPr>
              <a:t>of</a:t>
            </a:r>
            <a:r>
              <a:rPr lang="en-GB" b="0" i="0" dirty="0">
                <a:solidFill>
                  <a:srgbClr val="FFFFFF"/>
                </a:solidFill>
                <a:effectLst/>
                <a:highlight>
                  <a:srgbClr val="0D0D0D"/>
                </a:highlight>
                <a:latin typeface="Söhne Mono"/>
              </a:rPr>
              <a:t> modern life, the pursuit </a:t>
            </a:r>
            <a:r>
              <a:rPr lang="en-GB" b="0" i="0" dirty="0">
                <a:solidFill>
                  <a:srgbClr val="2E95D3"/>
                </a:solidFill>
                <a:effectLst/>
                <a:highlight>
                  <a:srgbClr val="0D0D0D"/>
                </a:highlight>
                <a:latin typeface="Söhne Mono"/>
              </a:rPr>
              <a:t>of</a:t>
            </a:r>
            <a:r>
              <a:rPr lang="en-GB" b="0" i="0" dirty="0">
                <a:solidFill>
                  <a:srgbClr val="FFFFFF"/>
                </a:solidFill>
                <a:effectLst/>
                <a:highlight>
                  <a:srgbClr val="0D0D0D"/>
                </a:highlight>
                <a:latin typeface="Söhne Mono"/>
              </a:rPr>
              <a:t> happiness remains at the core </a:t>
            </a:r>
            <a:r>
              <a:rPr lang="en-GB" b="0" i="0" dirty="0">
                <a:solidFill>
                  <a:srgbClr val="2E95D3"/>
                </a:solidFill>
                <a:effectLst/>
                <a:highlight>
                  <a:srgbClr val="0D0D0D"/>
                </a:highlight>
                <a:latin typeface="Söhne Mono"/>
              </a:rPr>
              <a:t>of</a:t>
            </a:r>
            <a:r>
              <a:rPr lang="en-GB" b="0" i="0" dirty="0">
                <a:solidFill>
                  <a:srgbClr val="FFFFFF"/>
                </a:solidFill>
                <a:effectLst/>
                <a:highlight>
                  <a:srgbClr val="0D0D0D"/>
                </a:highlight>
                <a:latin typeface="Söhne Mono"/>
              </a:rPr>
              <a:t> our endeavours. But happiness often feels </a:t>
            </a:r>
            <a:r>
              <a:rPr lang="en-GB" b="0" i="0" dirty="0">
                <a:solidFill>
                  <a:srgbClr val="E9950C"/>
                </a:solidFill>
                <a:effectLst/>
                <a:highlight>
                  <a:srgbClr val="0D0D0D"/>
                </a:highlight>
                <a:latin typeface="Söhne Mono"/>
              </a:rPr>
              <a:t>like</a:t>
            </a:r>
            <a:r>
              <a:rPr lang="en-GB" b="0" i="0" dirty="0">
                <a:solidFill>
                  <a:srgbClr val="FFFFFF"/>
                </a:solidFill>
                <a:effectLst/>
                <a:highlight>
                  <a:srgbClr val="0D0D0D"/>
                </a:highlight>
                <a:latin typeface="Söhne Mono"/>
              </a:rPr>
              <a:t> an enigma – a subjective experience influenced </a:t>
            </a:r>
            <a:r>
              <a:rPr lang="en-GB" b="0" i="0" dirty="0">
                <a:solidFill>
                  <a:srgbClr val="2E95D3"/>
                </a:solidFill>
                <a:effectLst/>
                <a:highlight>
                  <a:srgbClr val="0D0D0D"/>
                </a:highlight>
                <a:latin typeface="Söhne Mono"/>
              </a:rPr>
              <a:t>by</a:t>
            </a:r>
            <a:r>
              <a:rPr lang="en-GB" b="0" i="0" dirty="0">
                <a:solidFill>
                  <a:srgbClr val="FFFFFF"/>
                </a:solidFill>
                <a:effectLst/>
                <a:highlight>
                  <a:srgbClr val="0D0D0D"/>
                </a:highlight>
                <a:latin typeface="Söhne Mono"/>
              </a:rPr>
              <a:t> myriad factors that vary </a:t>
            </a:r>
            <a:r>
              <a:rPr lang="en-GB" b="0" i="0" dirty="0">
                <a:solidFill>
                  <a:srgbClr val="2E95D3"/>
                </a:solidFill>
                <a:effectLst/>
                <a:highlight>
                  <a:srgbClr val="0D0D0D"/>
                </a:highlight>
                <a:latin typeface="Söhne Mono"/>
              </a:rPr>
              <a:t>from</a:t>
            </a:r>
            <a:r>
              <a:rPr lang="en-GB" b="0" i="0" dirty="0">
                <a:solidFill>
                  <a:srgbClr val="FFFFFF"/>
                </a:solidFill>
                <a:effectLst/>
                <a:highlight>
                  <a:srgbClr val="0D0D0D"/>
                </a:highlight>
                <a:latin typeface="Söhne Mono"/>
              </a:rPr>
              <a:t> person </a:t>
            </a:r>
            <a:r>
              <a:rPr lang="en-GB" b="0" i="0" dirty="0">
                <a:solidFill>
                  <a:srgbClr val="2E95D3"/>
                </a:solidFill>
                <a:effectLst/>
                <a:highlight>
                  <a:srgbClr val="0D0D0D"/>
                </a:highlight>
                <a:latin typeface="Söhne Mono"/>
              </a:rPr>
              <a:t>to</a:t>
            </a:r>
            <a:r>
              <a:rPr lang="en-GB" b="0" i="0" dirty="0">
                <a:solidFill>
                  <a:srgbClr val="FFFFFF"/>
                </a:solidFill>
                <a:effectLst/>
                <a:highlight>
                  <a:srgbClr val="0D0D0D"/>
                </a:highlight>
                <a:latin typeface="Söhne Mono"/>
              </a:rPr>
              <a:t> person. That</a:t>
            </a:r>
            <a:r>
              <a:rPr lang="en-GB" b="0" i="0" dirty="0">
                <a:effectLst/>
                <a:highlight>
                  <a:srgbClr val="0D0D0D"/>
                </a:highlight>
                <a:latin typeface="Söhne Mono"/>
              </a:rPr>
              <a:t>'s where our project steps in. </a:t>
            </a:r>
            <a:endParaRPr lang="en-GB" dirty="0"/>
          </a:p>
        </p:txBody>
      </p:sp>
      <p:sp>
        <p:nvSpPr>
          <p:cNvPr id="4" name="Slide Number Placeholder 3"/>
          <p:cNvSpPr>
            <a:spLocks noGrp="1"/>
          </p:cNvSpPr>
          <p:nvPr>
            <p:ph type="sldNum" sz="quarter" idx="5"/>
          </p:nvPr>
        </p:nvSpPr>
        <p:spPr/>
        <p:txBody>
          <a:bodyPr/>
          <a:lstStyle/>
          <a:p>
            <a:fld id="{FB8611D0-5856-8F4C-9CBE-0C81AAF3B17F}" type="slidenum">
              <a:rPr lang="en-GB" smtClean="0"/>
              <a:t>1</a:t>
            </a:fld>
            <a:endParaRPr lang="en-GB"/>
          </a:p>
        </p:txBody>
      </p:sp>
    </p:spTree>
    <p:extLst>
      <p:ext uri="{BB962C8B-B14F-4D97-AF65-F5344CB8AC3E}">
        <p14:creationId xmlns:p14="http://schemas.microsoft.com/office/powerpoint/2010/main" val="1232919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B8611D0-5856-8F4C-9CBE-0C81AAF3B17F}" type="slidenum">
              <a:rPr lang="en-GB" smtClean="0"/>
              <a:t>10</a:t>
            </a:fld>
            <a:endParaRPr lang="en-GB"/>
          </a:p>
        </p:txBody>
      </p:sp>
    </p:spTree>
    <p:extLst>
      <p:ext uri="{BB962C8B-B14F-4D97-AF65-F5344CB8AC3E}">
        <p14:creationId xmlns:p14="http://schemas.microsoft.com/office/powerpoint/2010/main" val="12774837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u="sng" dirty="0"/>
              <a:t>Sunil – Motivation</a:t>
            </a:r>
          </a:p>
          <a:p>
            <a:br>
              <a:rPr lang="en-GB" dirty="0"/>
            </a:br>
            <a:r>
              <a:rPr lang="en-GB" b="0" i="0" dirty="0">
                <a:effectLst/>
                <a:highlight>
                  <a:srgbClr val="0D0D0D"/>
                </a:highlight>
                <a:latin typeface="Söhne Mono"/>
              </a:rPr>
              <a:t>We've taken a data-driven approach to unravel the elements that play pivotal roles in shaping our sense of happiness. By analysing the World Happiness Report's extensive dataset, we aim to build a model that doesn't just predict overall happiness levels but also provides a deeper understanding of how different factors contribute to our well-being.</a:t>
            </a:r>
            <a:r>
              <a:rPr lang="en-GB" b="0" i="0" dirty="0">
                <a:solidFill>
                  <a:srgbClr val="FFFFFF"/>
                </a:solidFill>
                <a:effectLst/>
                <a:highlight>
                  <a:srgbClr val="0D0D0D"/>
                </a:highlight>
                <a:latin typeface="Söhne Mono"/>
              </a:rPr>
              <a:t> </a:t>
            </a:r>
            <a:r>
              <a:rPr lang="en-GB" b="0" i="0" dirty="0">
                <a:solidFill>
                  <a:srgbClr val="2E95D3"/>
                </a:solidFill>
                <a:effectLst/>
                <a:highlight>
                  <a:srgbClr val="0D0D0D"/>
                </a:highlight>
                <a:latin typeface="Söhne Mono"/>
              </a:rPr>
              <a:t>From</a:t>
            </a:r>
            <a:r>
              <a:rPr lang="en-GB" b="0" i="0" dirty="0">
                <a:solidFill>
                  <a:srgbClr val="FFFFFF"/>
                </a:solidFill>
                <a:effectLst/>
                <a:highlight>
                  <a:srgbClr val="0D0D0D"/>
                </a:highlight>
                <a:latin typeface="Söhne Mono"/>
              </a:rPr>
              <a:t> economic prosperity </a:t>
            </a:r>
            <a:r>
              <a:rPr lang="en-GB" b="0" i="0" dirty="0">
                <a:solidFill>
                  <a:srgbClr val="E9950C"/>
                </a:solidFill>
                <a:effectLst/>
                <a:highlight>
                  <a:srgbClr val="0D0D0D"/>
                </a:highlight>
                <a:latin typeface="Söhne Mono"/>
              </a:rPr>
              <a:t>and</a:t>
            </a:r>
            <a:r>
              <a:rPr lang="en-GB" b="0" i="0" dirty="0">
                <a:solidFill>
                  <a:srgbClr val="FFFFFF"/>
                </a:solidFill>
                <a:effectLst/>
                <a:highlight>
                  <a:srgbClr val="0D0D0D"/>
                </a:highlight>
                <a:latin typeface="Söhne Mono"/>
              </a:rPr>
              <a:t> social support </a:t>
            </a:r>
            <a:r>
              <a:rPr lang="en-GB" b="0" i="0" dirty="0">
                <a:solidFill>
                  <a:srgbClr val="2E95D3"/>
                </a:solidFill>
                <a:effectLst/>
                <a:highlight>
                  <a:srgbClr val="0D0D0D"/>
                </a:highlight>
                <a:latin typeface="Söhne Mono"/>
              </a:rPr>
              <a:t>to</a:t>
            </a:r>
            <a:r>
              <a:rPr lang="en-GB" b="0" i="0" dirty="0">
                <a:solidFill>
                  <a:srgbClr val="FFFFFF"/>
                </a:solidFill>
                <a:effectLst/>
                <a:highlight>
                  <a:srgbClr val="0D0D0D"/>
                </a:highlight>
                <a:latin typeface="Söhne Mono"/>
              </a:rPr>
              <a:t> personal freedoms </a:t>
            </a:r>
            <a:r>
              <a:rPr lang="en-GB" b="0" i="0" dirty="0">
                <a:solidFill>
                  <a:srgbClr val="E9950C"/>
                </a:solidFill>
                <a:effectLst/>
                <a:highlight>
                  <a:srgbClr val="0D0D0D"/>
                </a:highlight>
                <a:latin typeface="Söhne Mono"/>
              </a:rPr>
              <a:t>and</a:t>
            </a:r>
            <a:r>
              <a:rPr lang="en-GB" b="0" i="0" dirty="0">
                <a:solidFill>
                  <a:srgbClr val="FFFFFF"/>
                </a:solidFill>
                <a:effectLst/>
                <a:highlight>
                  <a:srgbClr val="0D0D0D"/>
                </a:highlight>
                <a:latin typeface="Söhne Mono"/>
              </a:rPr>
              <a:t> health – our model considers it all. </a:t>
            </a:r>
          </a:p>
          <a:p>
            <a:endParaRPr lang="en-GB" b="0" i="0" dirty="0">
              <a:solidFill>
                <a:srgbClr val="FFFFFF"/>
              </a:solidFill>
              <a:effectLst/>
              <a:highlight>
                <a:srgbClr val="0D0D0D"/>
              </a:highlight>
              <a:latin typeface="Söhne Mono"/>
            </a:endParaRPr>
          </a:p>
          <a:p>
            <a:r>
              <a:rPr lang="en-GB" b="0" i="0" dirty="0">
                <a:solidFill>
                  <a:srgbClr val="FFFFFF"/>
                </a:solidFill>
                <a:effectLst/>
                <a:highlight>
                  <a:srgbClr val="0D0D0D"/>
                </a:highlight>
                <a:latin typeface="Söhne Mono"/>
              </a:rPr>
              <a:t>While we have only been able to classify a dichotomy our ultimate goal is to be able t</a:t>
            </a:r>
            <a:r>
              <a:rPr lang="en-GB" b="0" i="0" dirty="0">
                <a:solidFill>
                  <a:srgbClr val="2E95D3"/>
                </a:solidFill>
                <a:effectLst/>
                <a:highlight>
                  <a:srgbClr val="0D0D0D"/>
                </a:highlight>
                <a:latin typeface="Söhne Mono"/>
              </a:rPr>
              <a:t>o</a:t>
            </a:r>
            <a:r>
              <a:rPr lang="en-GB" b="0" i="0" dirty="0">
                <a:solidFill>
                  <a:srgbClr val="FFFFFF"/>
                </a:solidFill>
                <a:effectLst/>
                <a:highlight>
                  <a:srgbClr val="0D0D0D"/>
                </a:highlight>
                <a:latin typeface="Söhne Mono"/>
              </a:rPr>
              <a:t> offer individuals personalized insights that can aid </a:t>
            </a:r>
            <a:r>
              <a:rPr lang="en-GB" b="0" i="0" dirty="0">
                <a:solidFill>
                  <a:srgbClr val="2E95D3"/>
                </a:solidFill>
                <a:effectLst/>
                <a:highlight>
                  <a:srgbClr val="0D0D0D"/>
                </a:highlight>
                <a:latin typeface="Söhne Mono"/>
              </a:rPr>
              <a:t>in</a:t>
            </a:r>
            <a:r>
              <a:rPr lang="en-GB" b="0" i="0" dirty="0">
                <a:solidFill>
                  <a:srgbClr val="FFFFFF"/>
                </a:solidFill>
                <a:effectLst/>
                <a:highlight>
                  <a:srgbClr val="0D0D0D"/>
                </a:highlight>
                <a:latin typeface="Söhne Mono"/>
              </a:rPr>
              <a:t> self-awareness </a:t>
            </a:r>
            <a:r>
              <a:rPr lang="en-GB" b="0" i="0" dirty="0">
                <a:solidFill>
                  <a:srgbClr val="E9950C"/>
                </a:solidFill>
                <a:effectLst/>
                <a:highlight>
                  <a:srgbClr val="0D0D0D"/>
                </a:highlight>
                <a:latin typeface="Söhne Mono"/>
              </a:rPr>
              <a:t>and</a:t>
            </a:r>
            <a:r>
              <a:rPr lang="en-GB" b="0" i="0" dirty="0">
                <a:solidFill>
                  <a:srgbClr val="FFFFFF"/>
                </a:solidFill>
                <a:effectLst/>
                <a:highlight>
                  <a:srgbClr val="0D0D0D"/>
                </a:highlight>
                <a:latin typeface="Söhne Mono"/>
              </a:rPr>
              <a:t> personal growth. Imagine being able </a:t>
            </a:r>
            <a:r>
              <a:rPr lang="en-GB" b="0" i="0" dirty="0">
                <a:solidFill>
                  <a:srgbClr val="2E95D3"/>
                </a:solidFill>
                <a:effectLst/>
                <a:highlight>
                  <a:srgbClr val="0D0D0D"/>
                </a:highlight>
                <a:latin typeface="Söhne Mono"/>
              </a:rPr>
              <a:t>to</a:t>
            </a:r>
            <a:r>
              <a:rPr lang="en-GB" b="0" i="0" dirty="0">
                <a:solidFill>
                  <a:srgbClr val="FFFFFF"/>
                </a:solidFill>
                <a:effectLst/>
                <a:highlight>
                  <a:srgbClr val="0D0D0D"/>
                </a:highlight>
                <a:latin typeface="Söhne Mono"/>
              </a:rPr>
              <a:t> pinpoint the areas </a:t>
            </a:r>
            <a:r>
              <a:rPr lang="en-GB" b="0" i="0" dirty="0">
                <a:solidFill>
                  <a:srgbClr val="2E95D3"/>
                </a:solidFill>
                <a:effectLst/>
                <a:highlight>
                  <a:srgbClr val="0D0D0D"/>
                </a:highlight>
                <a:latin typeface="Söhne Mono"/>
              </a:rPr>
              <a:t>of</a:t>
            </a:r>
            <a:r>
              <a:rPr lang="en-GB" b="0" i="0" dirty="0">
                <a:solidFill>
                  <a:srgbClr val="FFFFFF"/>
                </a:solidFill>
                <a:effectLst/>
                <a:highlight>
                  <a:srgbClr val="0D0D0D"/>
                </a:highlight>
                <a:latin typeface="Söhne Mono"/>
              </a:rPr>
              <a:t> your life that, </a:t>
            </a:r>
            <a:r>
              <a:rPr lang="en-GB" b="0" i="0" dirty="0">
                <a:solidFill>
                  <a:srgbClr val="2E95D3"/>
                </a:solidFill>
                <a:effectLst/>
                <a:highlight>
                  <a:srgbClr val="0D0D0D"/>
                </a:highlight>
                <a:latin typeface="Söhne Mono"/>
              </a:rPr>
              <a:t>if</a:t>
            </a:r>
            <a:r>
              <a:rPr lang="en-GB" b="0" i="0" dirty="0">
                <a:solidFill>
                  <a:srgbClr val="FFFFFF"/>
                </a:solidFill>
                <a:effectLst/>
                <a:highlight>
                  <a:srgbClr val="0D0D0D"/>
                </a:highlight>
                <a:latin typeface="Söhne Mono"/>
              </a:rPr>
              <a:t> improved, could significantly boost your happiness. That</a:t>
            </a:r>
            <a:r>
              <a:rPr lang="en-GB" b="0" i="0" dirty="0">
                <a:effectLst/>
                <a:highlight>
                  <a:srgbClr val="0D0D0D"/>
                </a:highlight>
                <a:latin typeface="Söhne Mono"/>
              </a:rPr>
              <a:t>'s the empowering potential of this project.</a:t>
            </a:r>
            <a:r>
              <a:rPr lang="en-GB" b="0" i="0" dirty="0">
                <a:solidFill>
                  <a:srgbClr val="FFFFFF"/>
                </a:solidFill>
                <a:effectLst/>
                <a:highlight>
                  <a:srgbClr val="0D0D0D"/>
                </a:highlight>
                <a:latin typeface="Söhne Mono"/>
              </a:rPr>
              <a:t> But this </a:t>
            </a:r>
            <a:r>
              <a:rPr lang="en-GB" b="0" i="0" dirty="0">
                <a:solidFill>
                  <a:srgbClr val="E9950C"/>
                </a:solidFill>
                <a:effectLst/>
                <a:highlight>
                  <a:srgbClr val="0D0D0D"/>
                </a:highlight>
                <a:latin typeface="Söhne Mono"/>
              </a:rPr>
              <a:t>is</a:t>
            </a:r>
            <a:r>
              <a:rPr lang="en-GB" b="0" i="0" dirty="0">
                <a:solidFill>
                  <a:srgbClr val="FFFFFF"/>
                </a:solidFill>
                <a:effectLst/>
                <a:highlight>
                  <a:srgbClr val="0D0D0D"/>
                </a:highlight>
                <a:latin typeface="Söhne Mono"/>
              </a:rPr>
              <a:t> more than just an academic exercise. </a:t>
            </a:r>
            <a:r>
              <a:rPr lang="en-GB" b="0" i="0" dirty="0">
                <a:solidFill>
                  <a:srgbClr val="2E95D3"/>
                </a:solidFill>
                <a:effectLst/>
                <a:highlight>
                  <a:srgbClr val="0D0D0D"/>
                </a:highlight>
                <a:latin typeface="Söhne Mono"/>
              </a:rPr>
              <a:t>By</a:t>
            </a:r>
            <a:r>
              <a:rPr lang="en-GB" b="0" i="0" dirty="0">
                <a:solidFill>
                  <a:srgbClr val="FFFFFF"/>
                </a:solidFill>
                <a:effectLst/>
                <a:highlight>
                  <a:srgbClr val="0D0D0D"/>
                </a:highlight>
                <a:latin typeface="Söhne Mono"/>
              </a:rPr>
              <a:t> shedding light </a:t>
            </a:r>
            <a:r>
              <a:rPr lang="en-GB" b="0" i="0" dirty="0">
                <a:solidFill>
                  <a:srgbClr val="2E95D3"/>
                </a:solidFill>
                <a:effectLst/>
                <a:highlight>
                  <a:srgbClr val="0D0D0D"/>
                </a:highlight>
                <a:latin typeface="Söhne Mono"/>
              </a:rPr>
              <a:t>on</a:t>
            </a:r>
            <a:r>
              <a:rPr lang="en-GB" b="0" i="0" dirty="0">
                <a:solidFill>
                  <a:srgbClr val="FFFFFF"/>
                </a:solidFill>
                <a:effectLst/>
                <a:highlight>
                  <a:srgbClr val="0D0D0D"/>
                </a:highlight>
                <a:latin typeface="Söhne Mono"/>
              </a:rPr>
              <a:t> the quantitative aspects </a:t>
            </a:r>
            <a:r>
              <a:rPr lang="en-GB" b="0" i="0" dirty="0">
                <a:solidFill>
                  <a:srgbClr val="2E95D3"/>
                </a:solidFill>
                <a:effectLst/>
                <a:highlight>
                  <a:srgbClr val="0D0D0D"/>
                </a:highlight>
                <a:latin typeface="Söhne Mono"/>
              </a:rPr>
              <a:t>of</a:t>
            </a:r>
            <a:r>
              <a:rPr lang="en-GB" b="0" i="0" dirty="0">
                <a:solidFill>
                  <a:srgbClr val="FFFFFF"/>
                </a:solidFill>
                <a:effectLst/>
                <a:highlight>
                  <a:srgbClr val="0D0D0D"/>
                </a:highlight>
                <a:latin typeface="Söhne Mono"/>
              </a:rPr>
              <a:t> happiness, we also hope </a:t>
            </a:r>
            <a:r>
              <a:rPr lang="en-GB" b="0" i="0" dirty="0">
                <a:solidFill>
                  <a:srgbClr val="2E95D3"/>
                </a:solidFill>
                <a:effectLst/>
                <a:highlight>
                  <a:srgbClr val="0D0D0D"/>
                </a:highlight>
                <a:latin typeface="Söhne Mono"/>
              </a:rPr>
              <a:t>to</a:t>
            </a:r>
            <a:r>
              <a:rPr lang="en-GB" b="0" i="0" dirty="0">
                <a:solidFill>
                  <a:srgbClr val="FFFFFF"/>
                </a:solidFill>
                <a:effectLst/>
                <a:highlight>
                  <a:srgbClr val="0D0D0D"/>
                </a:highlight>
                <a:latin typeface="Söhne Mono"/>
              </a:rPr>
              <a:t> spark conversations </a:t>
            </a:r>
            <a:r>
              <a:rPr lang="en-GB" b="0" i="0" dirty="0">
                <a:solidFill>
                  <a:srgbClr val="E9950C"/>
                </a:solidFill>
                <a:effectLst/>
                <a:highlight>
                  <a:srgbClr val="0D0D0D"/>
                </a:highlight>
                <a:latin typeface="Söhne Mono"/>
              </a:rPr>
              <a:t>and</a:t>
            </a:r>
            <a:r>
              <a:rPr lang="en-GB" b="0" i="0" dirty="0">
                <a:solidFill>
                  <a:srgbClr val="FFFFFF"/>
                </a:solidFill>
                <a:effectLst/>
                <a:highlight>
                  <a:srgbClr val="0D0D0D"/>
                </a:highlight>
                <a:latin typeface="Söhne Mono"/>
              </a:rPr>
              <a:t> actions that lead </a:t>
            </a:r>
            <a:r>
              <a:rPr lang="en-GB" b="0" i="0" dirty="0">
                <a:solidFill>
                  <a:srgbClr val="2E95D3"/>
                </a:solidFill>
                <a:effectLst/>
                <a:highlight>
                  <a:srgbClr val="0D0D0D"/>
                </a:highlight>
                <a:latin typeface="Söhne Mono"/>
              </a:rPr>
              <a:t>to</a:t>
            </a:r>
            <a:r>
              <a:rPr lang="en-GB" b="0" i="0" dirty="0">
                <a:solidFill>
                  <a:srgbClr val="FFFFFF"/>
                </a:solidFill>
                <a:effectLst/>
                <a:highlight>
                  <a:srgbClr val="0D0D0D"/>
                </a:highlight>
                <a:latin typeface="Söhne Mono"/>
              </a:rPr>
              <a:t> positive change at both individual </a:t>
            </a:r>
            <a:r>
              <a:rPr lang="en-GB" b="0" i="0" dirty="0">
                <a:solidFill>
                  <a:srgbClr val="E9950C"/>
                </a:solidFill>
                <a:effectLst/>
                <a:highlight>
                  <a:srgbClr val="0D0D0D"/>
                </a:highlight>
                <a:latin typeface="Söhne Mono"/>
              </a:rPr>
              <a:t>and</a:t>
            </a:r>
            <a:r>
              <a:rPr lang="en-GB" b="0" i="0" dirty="0">
                <a:solidFill>
                  <a:srgbClr val="FFFFFF"/>
                </a:solidFill>
                <a:effectLst/>
                <a:highlight>
                  <a:srgbClr val="0D0D0D"/>
                </a:highlight>
                <a:latin typeface="Söhne Mono"/>
              </a:rPr>
              <a:t> societal levels. So, </a:t>
            </a:r>
            <a:r>
              <a:rPr lang="en-GB" b="0" i="0" dirty="0">
                <a:solidFill>
                  <a:srgbClr val="2E95D3"/>
                </a:solidFill>
                <a:effectLst/>
                <a:highlight>
                  <a:srgbClr val="0D0D0D"/>
                </a:highlight>
                <a:latin typeface="Söhne Mono"/>
              </a:rPr>
              <a:t>let</a:t>
            </a:r>
            <a:r>
              <a:rPr lang="en-GB" b="0" i="0" dirty="0">
                <a:effectLst/>
                <a:highlight>
                  <a:srgbClr val="0D0D0D"/>
                </a:highlight>
                <a:latin typeface="Söhne Mono"/>
              </a:rPr>
              <a:t>'s dive in and explore the fascinating insights our data reveals because understanding happiness is the first step toward creating more of it.</a:t>
            </a:r>
            <a:r>
              <a:rPr lang="en-GB" b="0" i="0" dirty="0">
                <a:solidFill>
                  <a:srgbClr val="FFFFFF"/>
                </a:solidFill>
                <a:effectLst/>
                <a:highlight>
                  <a:srgbClr val="0D0D0D"/>
                </a:highlight>
                <a:latin typeface="Söhne Mono"/>
              </a:rPr>
              <a:t> </a:t>
            </a:r>
            <a:br>
              <a:rPr lang="en-GB" dirty="0"/>
            </a:br>
            <a:endParaRPr lang="en-GB" dirty="0"/>
          </a:p>
        </p:txBody>
      </p:sp>
      <p:sp>
        <p:nvSpPr>
          <p:cNvPr id="4" name="Slide Number Placeholder 3"/>
          <p:cNvSpPr>
            <a:spLocks noGrp="1"/>
          </p:cNvSpPr>
          <p:nvPr>
            <p:ph type="sldNum" sz="quarter" idx="5"/>
          </p:nvPr>
        </p:nvSpPr>
        <p:spPr/>
        <p:txBody>
          <a:bodyPr/>
          <a:lstStyle/>
          <a:p>
            <a:fld id="{FB8611D0-5856-8F4C-9CBE-0C81AAF3B17F}" type="slidenum">
              <a:rPr lang="en-GB" smtClean="0"/>
              <a:t>2</a:t>
            </a:fld>
            <a:endParaRPr lang="en-GB"/>
          </a:p>
        </p:txBody>
      </p:sp>
    </p:spTree>
    <p:extLst>
      <p:ext uri="{BB962C8B-B14F-4D97-AF65-F5344CB8AC3E}">
        <p14:creationId xmlns:p14="http://schemas.microsoft.com/office/powerpoint/2010/main" val="28138945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u="sng" dirty="0"/>
              <a:t>Sunil – Dataset and Variables </a:t>
            </a:r>
          </a:p>
          <a:p>
            <a:endParaRPr lang="en-GB" b="0" u="none" dirty="0"/>
          </a:p>
          <a:p>
            <a:r>
              <a:rPr lang="en-GB" b="0" u="none" dirty="0"/>
              <a:t>We used a dataset from Kaggle that had compiled the World Happiness Report, an annual publication of the United Nations Sustainable Development Solutions Network from its inception in 2015 to 2023. This dataset provides a comprehensive snapshot of the state of global happiness, compiled from responses of thousands of individuals across various countries.</a:t>
            </a:r>
          </a:p>
          <a:p>
            <a:endParaRPr lang="en-GB" b="0" u="none" dirty="0"/>
          </a:p>
          <a:p>
            <a:r>
              <a:rPr lang="en-GB" b="0" u="none" dirty="0"/>
              <a:t>The key variables we focus on include GDP per Capita, Social Support, Healthy Life Expectancy, Freedom to Make Life Choices, Generosity, Perceptions of Corruption and Dystopia Residual.</a:t>
            </a:r>
          </a:p>
          <a:p>
            <a:r>
              <a:rPr lang="en-GB" b="0" u="none" dirty="0"/>
              <a:t>I now handover to Nida, to tell you about the ETL and EDA.</a:t>
            </a:r>
          </a:p>
        </p:txBody>
      </p:sp>
      <p:sp>
        <p:nvSpPr>
          <p:cNvPr id="4" name="Slide Number Placeholder 3"/>
          <p:cNvSpPr>
            <a:spLocks noGrp="1"/>
          </p:cNvSpPr>
          <p:nvPr>
            <p:ph type="sldNum" sz="quarter" idx="5"/>
          </p:nvPr>
        </p:nvSpPr>
        <p:spPr/>
        <p:txBody>
          <a:bodyPr/>
          <a:lstStyle/>
          <a:p>
            <a:fld id="{FB8611D0-5856-8F4C-9CBE-0C81AAF3B17F}" type="slidenum">
              <a:rPr lang="en-GB" smtClean="0"/>
              <a:t>3</a:t>
            </a:fld>
            <a:endParaRPr lang="en-GB"/>
          </a:p>
        </p:txBody>
      </p:sp>
    </p:spTree>
    <p:extLst>
      <p:ext uri="{BB962C8B-B14F-4D97-AF65-F5344CB8AC3E}">
        <p14:creationId xmlns:p14="http://schemas.microsoft.com/office/powerpoint/2010/main" val="4066206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u="sng" dirty="0"/>
              <a:t>Nida – ETL</a:t>
            </a:r>
          </a:p>
          <a:p>
            <a:endParaRPr lang="en-GB" b="1" u="sng" dirty="0"/>
          </a:p>
          <a:p>
            <a:r>
              <a:rPr lang="en-GB" b="0" u="none" dirty="0"/>
              <a:t>Our team has meticulously cleaned and processed the data to ensure the highest level of accuracy and reliability for our model. </a:t>
            </a:r>
          </a:p>
          <a:p>
            <a:endParaRPr lang="en-GB" b="0" u="none" dirty="0"/>
          </a:p>
          <a:p>
            <a:r>
              <a:rPr lang="en-GB" b="0" u="none" dirty="0"/>
              <a:t>We started with the extraction form Kaggle of our raw dataset of 1367 unique records spanning 9 years from the the World Happiness Report.</a:t>
            </a:r>
          </a:p>
          <a:p>
            <a:endParaRPr lang="en-GB" b="0" u="none" dirty="0"/>
          </a:p>
          <a:p>
            <a:r>
              <a:rPr lang="en-GB" b="0" u="none" dirty="0"/>
              <a:t>Next is the transformation stage. Here, we cleaned the data, stripping away identifiers to ensure anonymity. We removed irrelevant columns such as country names, rankings, and identifiers that might bias our predictions. What we're left with is the essence of the data – the pure metrics that quantify happiness. </a:t>
            </a:r>
          </a:p>
          <a:p>
            <a:endParaRPr lang="en-GB" b="0" u="none"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0" u="none" dirty="0"/>
              <a:t>We also visualised the distribution of happiness scores. A histogram lays bare the collective emotional landscape, with the average happiness score marked prominently, guiding our </a:t>
            </a:r>
            <a:r>
              <a:rPr lang="en-GB" b="0" u="none" dirty="0" err="1"/>
              <a:t>cutoff</a:t>
            </a:r>
            <a:r>
              <a:rPr lang="en-GB" b="0" u="none" dirty="0"/>
              <a:t> point for binary classification our “Happiness Indicator”</a:t>
            </a:r>
          </a:p>
          <a:p>
            <a:endParaRPr lang="en-GB" b="0" u="none" dirty="0"/>
          </a:p>
          <a:p>
            <a:r>
              <a:rPr lang="en-GB" b="0" u="none" dirty="0"/>
              <a:t>Finally, we load this cleansed dataset, carving a clear path towards our objective of building a predictive model. This ETL process is not just about preparing data; it's about setting the stage for insight, for discovery, and for a deeper understanding of happiness.</a:t>
            </a:r>
          </a:p>
          <a:p>
            <a:endParaRPr lang="en-GB" b="0" u="none" dirty="0"/>
          </a:p>
          <a:p>
            <a:r>
              <a:rPr lang="en-GB" b="0" u="none" dirty="0"/>
              <a:t>Now, let's delve into the Exploratory Data Analysis that gives us the first glimpse of the stories our data tells.</a:t>
            </a:r>
          </a:p>
          <a:p>
            <a:endParaRPr lang="en-GB" b="1" u="sng" dirty="0"/>
          </a:p>
        </p:txBody>
      </p:sp>
      <p:sp>
        <p:nvSpPr>
          <p:cNvPr id="4" name="Slide Number Placeholder 3"/>
          <p:cNvSpPr>
            <a:spLocks noGrp="1"/>
          </p:cNvSpPr>
          <p:nvPr>
            <p:ph type="sldNum" sz="quarter" idx="5"/>
          </p:nvPr>
        </p:nvSpPr>
        <p:spPr/>
        <p:txBody>
          <a:bodyPr/>
          <a:lstStyle/>
          <a:p>
            <a:fld id="{FB8611D0-5856-8F4C-9CBE-0C81AAF3B17F}" type="slidenum">
              <a:rPr lang="en-GB" smtClean="0"/>
              <a:t>4</a:t>
            </a:fld>
            <a:endParaRPr lang="en-GB"/>
          </a:p>
        </p:txBody>
      </p:sp>
    </p:spTree>
    <p:extLst>
      <p:ext uri="{BB962C8B-B14F-4D97-AF65-F5344CB8AC3E}">
        <p14:creationId xmlns:p14="http://schemas.microsoft.com/office/powerpoint/2010/main" val="34380266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u="sng" dirty="0"/>
              <a:t>Nida – EDA</a:t>
            </a:r>
          </a:p>
          <a:p>
            <a:endParaRPr lang="en-GB" b="0" u="none" dirty="0"/>
          </a:p>
          <a:p>
            <a:r>
              <a:rPr lang="en-GB" b="0" u="none" dirty="0"/>
              <a:t>A statistical summary offers us a bird's-eye view—revealing the mean happiness score hovering around 5.44, with a standard deviation suggesting varied levels of happiness across the globe.</a:t>
            </a:r>
          </a:p>
          <a:p>
            <a:endParaRPr lang="en-GB" b="0" u="none" dirty="0"/>
          </a:p>
          <a:p>
            <a:r>
              <a:rPr lang="en-GB" b="0" i="0" dirty="0">
                <a:solidFill>
                  <a:srgbClr val="0D0D0D"/>
                </a:solidFill>
                <a:effectLst/>
                <a:highlight>
                  <a:srgbClr val="FFFFFF"/>
                </a:highlight>
                <a:latin typeface="Söhne"/>
              </a:rPr>
              <a:t>The line chart illustrates a comparison between the average values of various factors contributing to happiness for individuals classified as happy (1) and not happy (0), with a notable divergence in perceptions of corruption, generosity, and dystopia residual.</a:t>
            </a:r>
            <a:endParaRPr lang="en-GB" b="0" u="none" dirty="0"/>
          </a:p>
          <a:p>
            <a:endParaRPr lang="en-GB" b="0" u="none" dirty="0"/>
          </a:p>
          <a:p>
            <a:r>
              <a:rPr lang="en-GB" b="0" u="none" dirty="0"/>
              <a:t>The correlation matrix goes deeper, displaying the interrelationships among these factors. We observe the powerful link between economic prosperity and life expectancy with happiness, the moderate influence of freedom, and the subtle touch of generosity.</a:t>
            </a:r>
          </a:p>
          <a:p>
            <a:endParaRPr lang="en-GB" b="0" u="none" dirty="0"/>
          </a:p>
          <a:p>
            <a:r>
              <a:rPr lang="en-GB" b="0" u="none" dirty="0"/>
              <a:t>This EDA is our map through the terrain of human emotion and satisfaction, charting a course towards predicting happiness.</a:t>
            </a:r>
          </a:p>
          <a:p>
            <a:endParaRPr lang="en-GB" b="0" u="none" dirty="0"/>
          </a:p>
        </p:txBody>
      </p:sp>
      <p:sp>
        <p:nvSpPr>
          <p:cNvPr id="4" name="Slide Number Placeholder 3"/>
          <p:cNvSpPr>
            <a:spLocks noGrp="1"/>
          </p:cNvSpPr>
          <p:nvPr>
            <p:ph type="sldNum" sz="quarter" idx="5"/>
          </p:nvPr>
        </p:nvSpPr>
        <p:spPr/>
        <p:txBody>
          <a:bodyPr/>
          <a:lstStyle/>
          <a:p>
            <a:fld id="{FB8611D0-5856-8F4C-9CBE-0C81AAF3B17F}" type="slidenum">
              <a:rPr lang="en-GB" smtClean="0"/>
              <a:t>5</a:t>
            </a:fld>
            <a:endParaRPr lang="en-GB"/>
          </a:p>
        </p:txBody>
      </p:sp>
    </p:spTree>
    <p:extLst>
      <p:ext uri="{BB962C8B-B14F-4D97-AF65-F5344CB8AC3E}">
        <p14:creationId xmlns:p14="http://schemas.microsoft.com/office/powerpoint/2010/main" val="30267976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u="sng" dirty="0"/>
              <a:t>Nida  – Model Development</a:t>
            </a:r>
          </a:p>
          <a:p>
            <a:endParaRPr lang="en-GB" dirty="0"/>
          </a:p>
          <a:p>
            <a:pPr algn="l"/>
            <a:r>
              <a:rPr lang="en-GB" b="0" i="0" dirty="0">
                <a:solidFill>
                  <a:srgbClr val="0D0D0D"/>
                </a:solidFill>
                <a:effectLst/>
                <a:highlight>
                  <a:srgbClr val="FFFFFF"/>
                </a:highlight>
                <a:latin typeface="Söhne"/>
              </a:rPr>
              <a:t>This segment of code is crucial for setting up our predictive models. It starts by selecting the factors that could influence happiness and separates them from our target outcome: the Happiness Indicator. Then, it divides our data into a set for training our models and another for testing their predictions. Finally, it standardizes our features to create a level playing field, so that all the different aspects of happiness are given equal weight in our analysis.</a:t>
            </a:r>
          </a:p>
          <a:p>
            <a:pPr algn="l"/>
            <a:endParaRPr lang="en-GB" b="0" i="0" dirty="0">
              <a:solidFill>
                <a:srgbClr val="0D0D0D"/>
              </a:solidFill>
              <a:effectLst/>
              <a:highlight>
                <a:srgbClr val="FFFFFF"/>
              </a:highlight>
              <a:latin typeface="Söhn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0D0D0D"/>
                </a:solidFill>
                <a:effectLst/>
                <a:highlight>
                  <a:srgbClr val="FFFFFF"/>
                </a:highlight>
                <a:latin typeface="Söhne"/>
              </a:rPr>
              <a:t>We utilize three distinct machine learning models: Logistic Regression, Decision Tree and Random Forest.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0D0D0D"/>
                </a:solidFill>
                <a:effectLst/>
                <a:highlight>
                  <a:srgbClr val="FFFFFF"/>
                </a:highlight>
                <a:latin typeface="Söhne"/>
              </a:rPr>
              <a:t>Logistic Regression helps us understand the relationship between our features and happiness on a linear scale.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0D0D0D"/>
                </a:solidFill>
                <a:effectLst/>
                <a:highlight>
                  <a:srgbClr val="FFFFFF"/>
                </a:highlight>
                <a:latin typeface="Söhne"/>
              </a:rPr>
              <a:t>The Decision Tree model provides an intuitive, graphical representation of the decision-making process of classification.</a:t>
            </a:r>
          </a:p>
          <a:p>
            <a:pPr algn="l"/>
            <a:r>
              <a:rPr lang="en-GB" b="0" i="0" dirty="0">
                <a:solidFill>
                  <a:srgbClr val="0D0D0D"/>
                </a:solidFill>
                <a:effectLst/>
                <a:highlight>
                  <a:srgbClr val="FFFFFF"/>
                </a:highlight>
                <a:latin typeface="Söhne"/>
              </a:rPr>
              <a:t>Lastly, the Random Forest model, an ensemble of Decision Trees, offers a more nuanced view by capturing complex interactions</a:t>
            </a:r>
          </a:p>
          <a:p>
            <a:pPr algn="l"/>
            <a:endParaRPr lang="en-GB" b="0" i="0" dirty="0">
              <a:solidFill>
                <a:srgbClr val="0D0D0D"/>
              </a:solidFill>
              <a:effectLst/>
              <a:highlight>
                <a:srgbClr val="FFFFFF"/>
              </a:highlight>
              <a:latin typeface="Söhne"/>
            </a:endParaRPr>
          </a:p>
          <a:p>
            <a:pPr algn="l"/>
            <a:r>
              <a:rPr lang="en-GB" b="0" i="0" dirty="0">
                <a:solidFill>
                  <a:srgbClr val="0D0D0D"/>
                </a:solidFill>
                <a:effectLst/>
                <a:highlight>
                  <a:srgbClr val="FFFFFF"/>
                </a:highlight>
                <a:latin typeface="Söhne"/>
              </a:rPr>
              <a:t>I now handover to Alex to talk about the performance of the models and which one we chose. </a:t>
            </a:r>
            <a:endParaRPr lang="en-GB" dirty="0"/>
          </a:p>
        </p:txBody>
      </p:sp>
      <p:sp>
        <p:nvSpPr>
          <p:cNvPr id="4" name="Slide Number Placeholder 3"/>
          <p:cNvSpPr>
            <a:spLocks noGrp="1"/>
          </p:cNvSpPr>
          <p:nvPr>
            <p:ph type="sldNum" sz="quarter" idx="5"/>
          </p:nvPr>
        </p:nvSpPr>
        <p:spPr/>
        <p:txBody>
          <a:bodyPr/>
          <a:lstStyle/>
          <a:p>
            <a:fld id="{FB8611D0-5856-8F4C-9CBE-0C81AAF3B17F}" type="slidenum">
              <a:rPr lang="en-GB" smtClean="0"/>
              <a:t>6</a:t>
            </a:fld>
            <a:endParaRPr lang="en-GB"/>
          </a:p>
        </p:txBody>
      </p:sp>
    </p:spTree>
    <p:extLst>
      <p:ext uri="{BB962C8B-B14F-4D97-AF65-F5344CB8AC3E}">
        <p14:creationId xmlns:p14="http://schemas.microsoft.com/office/powerpoint/2010/main" val="31204057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u="sng" dirty="0"/>
              <a:t>Yuk – Performance Comparison</a:t>
            </a:r>
          </a:p>
          <a:p>
            <a:endParaRPr lang="en-GB" b="1" u="sng" dirty="0"/>
          </a:p>
          <a:p>
            <a:pPr algn="l"/>
            <a:r>
              <a:rPr lang="en-GB" b="0" i="0" dirty="0">
                <a:solidFill>
                  <a:srgbClr val="0D0D0D"/>
                </a:solidFill>
                <a:effectLst/>
                <a:highlight>
                  <a:srgbClr val="FFFFFF"/>
                </a:highlight>
                <a:latin typeface="Söhne"/>
              </a:rPr>
              <a:t>The slide presents a head-to-head comparison of the three models' performances. The Logistic Regression model showed high accuracy and balanced classification abilities, scoring just above 96% accuracy. It was particularly strong in correctly identifying those not happy, with 166 true negatives and 165 true positives.</a:t>
            </a:r>
          </a:p>
          <a:p>
            <a:pPr algn="l"/>
            <a:endParaRPr lang="en-GB" b="0" i="0" dirty="0">
              <a:solidFill>
                <a:srgbClr val="0D0D0D"/>
              </a:solidFill>
              <a:effectLst/>
              <a:highlight>
                <a:srgbClr val="FFFFFF"/>
              </a:highlight>
              <a:latin typeface="Söhne"/>
            </a:endParaRPr>
          </a:p>
          <a:p>
            <a:pPr algn="l"/>
            <a:r>
              <a:rPr lang="en-GB" b="0" i="0" dirty="0">
                <a:solidFill>
                  <a:srgbClr val="0D0D0D"/>
                </a:solidFill>
                <a:effectLst/>
                <a:highlight>
                  <a:srgbClr val="FFFFFF"/>
                </a:highlight>
                <a:latin typeface="Söhne"/>
              </a:rPr>
              <a:t>The Decision Tree model, on the other hand, displayed an accuracy close to 90%. It showed some imbalance with a slightly higher number of false positives and false negatives, indicating a bit more confusion in classification compared to the Logistic Regression model.</a:t>
            </a:r>
          </a:p>
          <a:p>
            <a:pPr algn="l"/>
            <a:endParaRPr lang="en-GB" b="0" i="0" dirty="0">
              <a:solidFill>
                <a:srgbClr val="0D0D0D"/>
              </a:solidFill>
              <a:effectLst/>
              <a:highlight>
                <a:srgbClr val="FFFFFF"/>
              </a:highlight>
              <a:latin typeface="Söhne"/>
            </a:endParaRPr>
          </a:p>
          <a:p>
            <a:pPr algn="l"/>
            <a:r>
              <a:rPr lang="en-GB" b="0" i="0" dirty="0">
                <a:solidFill>
                  <a:srgbClr val="0D0D0D"/>
                </a:solidFill>
                <a:effectLst/>
                <a:highlight>
                  <a:srgbClr val="FFFFFF"/>
                </a:highlight>
                <a:latin typeface="Söhne"/>
              </a:rPr>
              <a:t>Finally, the Random Forest model, a compilation of decision trees, delivered an impressive accuracy score, just shy of 97%. It maintained a strong balance between classifying happy and not happy instances, with a high number of true positives and true negatives, and very few instances incorrectly classified.</a:t>
            </a:r>
          </a:p>
          <a:p>
            <a:endParaRPr lang="en-GB" b="1" u="sng" dirty="0"/>
          </a:p>
        </p:txBody>
      </p:sp>
      <p:sp>
        <p:nvSpPr>
          <p:cNvPr id="4" name="Slide Number Placeholder 3"/>
          <p:cNvSpPr>
            <a:spLocks noGrp="1"/>
          </p:cNvSpPr>
          <p:nvPr>
            <p:ph type="sldNum" sz="quarter" idx="5"/>
          </p:nvPr>
        </p:nvSpPr>
        <p:spPr/>
        <p:txBody>
          <a:bodyPr/>
          <a:lstStyle/>
          <a:p>
            <a:fld id="{FB8611D0-5856-8F4C-9CBE-0C81AAF3B17F}" type="slidenum">
              <a:rPr lang="en-GB" smtClean="0"/>
              <a:t>7</a:t>
            </a:fld>
            <a:endParaRPr lang="en-GB"/>
          </a:p>
        </p:txBody>
      </p:sp>
    </p:spTree>
    <p:extLst>
      <p:ext uri="{BB962C8B-B14F-4D97-AF65-F5344CB8AC3E}">
        <p14:creationId xmlns:p14="http://schemas.microsoft.com/office/powerpoint/2010/main" val="40418516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u="sng" dirty="0"/>
              <a:t>Yuk – Rationale behind choosing Random Forest Model </a:t>
            </a:r>
          </a:p>
          <a:p>
            <a:endParaRPr lang="en-GB" dirty="0"/>
          </a:p>
          <a:p>
            <a:r>
              <a:rPr lang="en-GB" dirty="0">
                <a:effectLst/>
              </a:rPr>
              <a:t>In the rigorous quest for the most effective model for our Happiness Predictor application, the Random Forest algorithm has been selected for its standout performance and robustness. This advanced model shines in its ability to process complex relationships within the data, providing nuanced and highly accurate predictions about happiness.</a:t>
            </a:r>
          </a:p>
          <a:p>
            <a:endParaRPr lang="en-GB" dirty="0">
              <a:effectLst/>
            </a:endParaRPr>
          </a:p>
          <a:p>
            <a:r>
              <a:rPr lang="en-GB" dirty="0">
                <a:effectLst/>
              </a:rPr>
              <a:t>What differentiates the Random Forest is its resilience against overfitting—its structure, which is akin to a council of decision-making trees, ensures that it does not just memorize the training data but truly understands the underlying patterns.</a:t>
            </a:r>
          </a:p>
          <a:p>
            <a:endParaRPr lang="en-GB" dirty="0">
              <a:effectLst/>
            </a:endParaRPr>
          </a:p>
          <a:p>
            <a:r>
              <a:rPr lang="en-GB" dirty="0">
                <a:effectLst/>
              </a:rPr>
              <a:t>To seamlessly integrate this powerful model into our application, we've employed serialization techniques, storing the model and its corresponding </a:t>
            </a:r>
            <a:r>
              <a:rPr lang="en-GB" dirty="0" err="1">
                <a:effectLst/>
              </a:rPr>
              <a:t>StandardScaler</a:t>
            </a:r>
            <a:r>
              <a:rPr lang="en-GB" dirty="0">
                <a:effectLst/>
              </a:rPr>
              <a:t> as serialized objects. This crucial step encapsulates the predictive power of our model, preserving its intricate calibrations, ready to be deployed in the app environment with precision and reliability.</a:t>
            </a:r>
          </a:p>
          <a:p>
            <a:endParaRPr lang="en-GB" dirty="0">
              <a:effectLst/>
            </a:endParaRPr>
          </a:p>
          <a:p>
            <a:r>
              <a:rPr lang="en-GB" dirty="0">
                <a:effectLst/>
              </a:rPr>
              <a:t>I now hand over to Taz to tell you about our Happiness Predictor Application that we built using this Random Forest Algorithm. </a:t>
            </a:r>
          </a:p>
          <a:p>
            <a:pPr algn="l"/>
            <a:br>
              <a:rPr lang="en-GB" b="0" i="0" dirty="0">
                <a:solidFill>
                  <a:srgbClr val="000000"/>
                </a:solidFill>
                <a:effectLst/>
                <a:highlight>
                  <a:srgbClr val="FFFFFF"/>
                </a:highlight>
                <a:latin typeface="Inter"/>
              </a:rPr>
            </a:br>
            <a:endParaRPr lang="en-GB" b="0" i="0" dirty="0">
              <a:solidFill>
                <a:srgbClr val="000000"/>
              </a:solidFill>
              <a:effectLst/>
              <a:highlight>
                <a:srgbClr val="FFFFFF"/>
              </a:highlight>
              <a:latin typeface="Inter"/>
            </a:endParaRPr>
          </a:p>
        </p:txBody>
      </p:sp>
      <p:sp>
        <p:nvSpPr>
          <p:cNvPr id="4" name="Slide Number Placeholder 3"/>
          <p:cNvSpPr>
            <a:spLocks noGrp="1"/>
          </p:cNvSpPr>
          <p:nvPr>
            <p:ph type="sldNum" sz="quarter" idx="5"/>
          </p:nvPr>
        </p:nvSpPr>
        <p:spPr/>
        <p:txBody>
          <a:bodyPr/>
          <a:lstStyle/>
          <a:p>
            <a:fld id="{FB8611D0-5856-8F4C-9CBE-0C81AAF3B17F}" type="slidenum">
              <a:rPr lang="en-GB" smtClean="0"/>
              <a:t>8</a:t>
            </a:fld>
            <a:endParaRPr lang="en-GB"/>
          </a:p>
        </p:txBody>
      </p:sp>
    </p:spTree>
    <p:extLst>
      <p:ext uri="{BB962C8B-B14F-4D97-AF65-F5344CB8AC3E}">
        <p14:creationId xmlns:p14="http://schemas.microsoft.com/office/powerpoint/2010/main" val="19798130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u="sng" dirty="0"/>
              <a:t>Taz – Showcase </a:t>
            </a:r>
            <a:r>
              <a:rPr lang="en-GB" b="1" u="sng" dirty="0" err="1"/>
              <a:t>app.py</a:t>
            </a:r>
            <a:r>
              <a:rPr lang="en-GB" b="1" u="sng" dirty="0"/>
              <a:t> code/deployment </a:t>
            </a:r>
          </a:p>
          <a:p>
            <a:endParaRPr lang="en-GB" b="1" u="sng" dirty="0"/>
          </a:p>
          <a:p>
            <a:pPr algn="l"/>
            <a:r>
              <a:rPr lang="en-GB" b="0" i="0" dirty="0">
                <a:solidFill>
                  <a:srgbClr val="1F2328"/>
                </a:solidFill>
                <a:effectLst/>
                <a:highlight>
                  <a:srgbClr val="FFFFFF"/>
                </a:highlight>
                <a:latin typeface="-apple-system"/>
              </a:rPr>
              <a:t>The </a:t>
            </a:r>
            <a:r>
              <a:rPr lang="en-GB" b="0" i="0" dirty="0" err="1">
                <a:solidFill>
                  <a:srgbClr val="1F2328"/>
                </a:solidFill>
                <a:effectLst/>
                <a:highlight>
                  <a:srgbClr val="FFFFFF"/>
                </a:highlight>
                <a:latin typeface="-apple-system"/>
              </a:rPr>
              <a:t>app.py</a:t>
            </a:r>
            <a:r>
              <a:rPr lang="en-GB" b="0" i="0" dirty="0">
                <a:solidFill>
                  <a:srgbClr val="1F2328"/>
                </a:solidFill>
                <a:effectLst/>
                <a:highlight>
                  <a:srgbClr val="FFFFFF"/>
                </a:highlight>
                <a:latin typeface="-apple-system"/>
              </a:rPr>
              <a:t> script is the backbone of a Flask web application designed to predict happiness scores based on the World Happiness Report data. It utilizes a machine learning model to forecast an individual's happiness category ('Happy' or 'Not Happy') using various indicators of well-being and national prosperity.</a:t>
            </a:r>
          </a:p>
          <a:p>
            <a:pPr algn="l"/>
            <a:endParaRPr lang="en-GB" b="0" i="0" dirty="0">
              <a:solidFill>
                <a:srgbClr val="1F2328"/>
              </a:solidFill>
              <a:effectLst/>
              <a:highlight>
                <a:srgbClr val="FFFFFF"/>
              </a:highlight>
              <a:latin typeface="-apple-system"/>
            </a:endParaRPr>
          </a:p>
          <a:p>
            <a:pPr algn="l"/>
            <a:r>
              <a:rPr lang="en-GB" b="0" i="0" dirty="0">
                <a:solidFill>
                  <a:srgbClr val="1F2328"/>
                </a:solidFill>
                <a:effectLst/>
                <a:highlight>
                  <a:srgbClr val="FFFFFF"/>
                </a:highlight>
                <a:latin typeface="-apple-system"/>
              </a:rPr>
              <a:t>Before I showcase it to you, let me talk you through the key features:</a:t>
            </a:r>
          </a:p>
          <a:p>
            <a:pPr algn="l"/>
            <a:r>
              <a:rPr lang="en-GB" b="0" i="0" dirty="0">
                <a:solidFill>
                  <a:srgbClr val="0D0D0D"/>
                </a:solidFill>
                <a:effectLst/>
                <a:highlight>
                  <a:srgbClr val="FFFFFF"/>
                </a:highlight>
                <a:latin typeface="Söhne"/>
              </a:rPr>
              <a:t>At its core, the app bootstraps with a pre-trained Random Forest model and scaler, ensuring we're primed for precise predictions right from the start.</a:t>
            </a:r>
          </a:p>
          <a:p>
            <a:pPr algn="l"/>
            <a:r>
              <a:rPr lang="en-GB" b="0" i="0" dirty="0">
                <a:solidFill>
                  <a:srgbClr val="0D0D0D"/>
                </a:solidFill>
                <a:effectLst/>
                <a:highlight>
                  <a:srgbClr val="FFFFFF"/>
                </a:highlight>
                <a:latin typeface="Söhne"/>
              </a:rPr>
              <a:t>Integration with an SQLite database via </a:t>
            </a:r>
            <a:r>
              <a:rPr lang="en-GB" b="0" i="0" dirty="0" err="1">
                <a:solidFill>
                  <a:srgbClr val="0D0D0D"/>
                </a:solidFill>
                <a:effectLst/>
                <a:highlight>
                  <a:srgbClr val="FFFFFF"/>
                </a:highlight>
                <a:latin typeface="Söhne"/>
              </a:rPr>
              <a:t>SQLAlchemy</a:t>
            </a:r>
            <a:r>
              <a:rPr lang="en-GB" b="0" i="0" dirty="0">
                <a:solidFill>
                  <a:srgbClr val="0D0D0D"/>
                </a:solidFill>
                <a:effectLst/>
                <a:highlight>
                  <a:srgbClr val="FFFFFF"/>
                </a:highlight>
                <a:latin typeface="Söhne"/>
              </a:rPr>
              <a:t> elevates our data management, making our insights deeper and predictions sharper. Users engage through a simple form, rating aspects of their lives, which we then scale and process to predict their happiness level.</a:t>
            </a:r>
          </a:p>
          <a:p>
            <a:pPr algn="l"/>
            <a:r>
              <a:rPr lang="en-GB" b="0" i="0" dirty="0">
                <a:solidFill>
                  <a:srgbClr val="0D0D0D"/>
                </a:solidFill>
                <a:effectLst/>
                <a:highlight>
                  <a:srgbClr val="FFFFFF"/>
                </a:highlight>
                <a:latin typeface="Söhne"/>
              </a:rPr>
              <a:t>Post-prediction, we leverage </a:t>
            </a:r>
            <a:r>
              <a:rPr lang="en-GB" b="0" i="0" dirty="0" err="1">
                <a:solidFill>
                  <a:srgbClr val="0D0D0D"/>
                </a:solidFill>
                <a:effectLst/>
                <a:highlight>
                  <a:srgbClr val="FFFFFF"/>
                </a:highlight>
                <a:latin typeface="Söhne"/>
              </a:rPr>
              <a:t>Plotly</a:t>
            </a:r>
            <a:r>
              <a:rPr lang="en-GB" b="0" i="0" dirty="0">
                <a:solidFill>
                  <a:srgbClr val="0D0D0D"/>
                </a:solidFill>
                <a:effectLst/>
                <a:highlight>
                  <a:srgbClr val="FFFFFF"/>
                </a:highlight>
                <a:latin typeface="Söhne"/>
              </a:rPr>
              <a:t> for dynamic visualizations, offering users a visual benchmark of their happiness against global data. With robust input validation, the app ensures clarity and accuracy in user submissions.</a:t>
            </a:r>
          </a:p>
          <a:p>
            <a:pPr algn="l"/>
            <a:r>
              <a:rPr lang="en-GB" b="0" i="0" dirty="0">
                <a:solidFill>
                  <a:srgbClr val="0D0D0D"/>
                </a:solidFill>
                <a:effectLst/>
                <a:highlight>
                  <a:srgbClr val="FFFFFF"/>
                </a:highlight>
                <a:latin typeface="Söhne"/>
              </a:rPr>
              <a:t>Let’s take it for a test run – but first for the most important question on this boot camp – Any volunteers? </a:t>
            </a:r>
          </a:p>
          <a:p>
            <a:pPr algn="l"/>
            <a:br>
              <a:rPr lang="en-GB" b="0" i="0" dirty="0">
                <a:solidFill>
                  <a:srgbClr val="1F2328"/>
                </a:solidFill>
                <a:effectLst/>
                <a:highlight>
                  <a:srgbClr val="FFFFFF"/>
                </a:highlight>
                <a:latin typeface="-apple-system"/>
              </a:rPr>
            </a:br>
            <a:endParaRPr lang="en-GB" b="0" i="0" dirty="0">
              <a:solidFill>
                <a:srgbClr val="1F2328"/>
              </a:solidFill>
              <a:effectLst/>
              <a:highlight>
                <a:srgbClr val="FFFFFF"/>
              </a:highlight>
              <a:latin typeface="-apple-system"/>
            </a:endParaRPr>
          </a:p>
          <a:p>
            <a:endParaRPr lang="en-GB" b="1" u="sng" dirty="0"/>
          </a:p>
        </p:txBody>
      </p:sp>
      <p:sp>
        <p:nvSpPr>
          <p:cNvPr id="4" name="Slide Number Placeholder 3"/>
          <p:cNvSpPr>
            <a:spLocks noGrp="1"/>
          </p:cNvSpPr>
          <p:nvPr>
            <p:ph type="sldNum" sz="quarter" idx="5"/>
          </p:nvPr>
        </p:nvSpPr>
        <p:spPr/>
        <p:txBody>
          <a:bodyPr/>
          <a:lstStyle/>
          <a:p>
            <a:fld id="{FB8611D0-5856-8F4C-9CBE-0C81AAF3B17F}" type="slidenum">
              <a:rPr lang="en-GB" smtClean="0"/>
              <a:t>9</a:t>
            </a:fld>
            <a:endParaRPr lang="en-GB"/>
          </a:p>
        </p:txBody>
      </p:sp>
    </p:spTree>
    <p:extLst>
      <p:ext uri="{BB962C8B-B14F-4D97-AF65-F5344CB8AC3E}">
        <p14:creationId xmlns:p14="http://schemas.microsoft.com/office/powerpoint/2010/main" val="42338949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156659-188F-68DE-8A61-C6B9A7240261}"/>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p>
        </p:txBody>
      </p:sp>
      <p:sp>
        <p:nvSpPr>
          <p:cNvPr id="3" name="Subtitle 2">
            <a:extLst>
              <a:ext uri="{FF2B5EF4-FFF2-40B4-BE49-F238E27FC236}">
                <a16:creationId xmlns:a16="http://schemas.microsoft.com/office/drawing/2014/main" id="{1C39FB41-E58D-3164-2E77-AFE8BAED2DF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p>
        </p:txBody>
      </p:sp>
      <p:sp>
        <p:nvSpPr>
          <p:cNvPr id="4" name="Date Placeholder 3">
            <a:extLst>
              <a:ext uri="{FF2B5EF4-FFF2-40B4-BE49-F238E27FC236}">
                <a16:creationId xmlns:a16="http://schemas.microsoft.com/office/drawing/2014/main" id="{E9DE3493-0FDD-7E7D-73F5-544FEDDD867A}"/>
              </a:ext>
            </a:extLst>
          </p:cNvPr>
          <p:cNvSpPr>
            <a:spLocks noGrp="1"/>
          </p:cNvSpPr>
          <p:nvPr>
            <p:ph type="dt" sz="half" idx="10"/>
          </p:nvPr>
        </p:nvSpPr>
        <p:spPr/>
        <p:txBody>
          <a:bodyPr/>
          <a:lstStyle/>
          <a:p>
            <a:fld id="{C720E63F-C16C-914B-88D7-4147BEF068A6}" type="datetimeFigureOut">
              <a:rPr lang="en-GB" smtClean="0"/>
              <a:t>03/04/2024</a:t>
            </a:fld>
            <a:endParaRPr lang="en-GB"/>
          </a:p>
        </p:txBody>
      </p:sp>
      <p:sp>
        <p:nvSpPr>
          <p:cNvPr id="5" name="Footer Placeholder 4">
            <a:extLst>
              <a:ext uri="{FF2B5EF4-FFF2-40B4-BE49-F238E27FC236}">
                <a16:creationId xmlns:a16="http://schemas.microsoft.com/office/drawing/2014/main" id="{FECE6C84-4C35-6DFC-23D7-20D9EE2E8BA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E2E3BB4-FFC4-01A9-E520-BA606A01FCAC}"/>
              </a:ext>
            </a:extLst>
          </p:cNvPr>
          <p:cNvSpPr>
            <a:spLocks noGrp="1"/>
          </p:cNvSpPr>
          <p:nvPr>
            <p:ph type="sldNum" sz="quarter" idx="12"/>
          </p:nvPr>
        </p:nvSpPr>
        <p:spPr/>
        <p:txBody>
          <a:bodyPr/>
          <a:lstStyle/>
          <a:p>
            <a:fld id="{03B1C931-C312-0146-B96F-9707E950E198}" type="slidenum">
              <a:rPr lang="en-GB" smtClean="0"/>
              <a:t>‹#›</a:t>
            </a:fld>
            <a:endParaRPr lang="en-GB"/>
          </a:p>
        </p:txBody>
      </p:sp>
    </p:spTree>
    <p:extLst>
      <p:ext uri="{BB962C8B-B14F-4D97-AF65-F5344CB8AC3E}">
        <p14:creationId xmlns:p14="http://schemas.microsoft.com/office/powerpoint/2010/main" val="2885150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901AC0-558C-47D1-C35B-64DE0A690659}"/>
              </a:ext>
            </a:extLst>
          </p:cNvPr>
          <p:cNvSpPr>
            <a:spLocks noGrp="1"/>
          </p:cNvSpPr>
          <p:nvPr>
            <p:ph type="title"/>
          </p:nvPr>
        </p:nvSpPr>
        <p:spPr/>
        <p:txBody>
          <a:bodyPr/>
          <a:lstStyle/>
          <a:p>
            <a:r>
              <a:rPr lang="en-GB"/>
              <a:t>Click to edit Master title style</a:t>
            </a:r>
          </a:p>
        </p:txBody>
      </p:sp>
      <p:sp>
        <p:nvSpPr>
          <p:cNvPr id="3" name="Vertical Text Placeholder 2">
            <a:extLst>
              <a:ext uri="{FF2B5EF4-FFF2-40B4-BE49-F238E27FC236}">
                <a16:creationId xmlns:a16="http://schemas.microsoft.com/office/drawing/2014/main" id="{4C1414E9-9B0D-54BF-6044-4CCA33D9CB4A}"/>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16977F3D-1217-E95E-3858-24AFC4DB671E}"/>
              </a:ext>
            </a:extLst>
          </p:cNvPr>
          <p:cNvSpPr>
            <a:spLocks noGrp="1"/>
          </p:cNvSpPr>
          <p:nvPr>
            <p:ph type="dt" sz="half" idx="10"/>
          </p:nvPr>
        </p:nvSpPr>
        <p:spPr/>
        <p:txBody>
          <a:bodyPr/>
          <a:lstStyle/>
          <a:p>
            <a:fld id="{C720E63F-C16C-914B-88D7-4147BEF068A6}" type="datetimeFigureOut">
              <a:rPr lang="en-GB" smtClean="0"/>
              <a:t>03/04/2024</a:t>
            </a:fld>
            <a:endParaRPr lang="en-GB"/>
          </a:p>
        </p:txBody>
      </p:sp>
      <p:sp>
        <p:nvSpPr>
          <p:cNvPr id="5" name="Footer Placeholder 4">
            <a:extLst>
              <a:ext uri="{FF2B5EF4-FFF2-40B4-BE49-F238E27FC236}">
                <a16:creationId xmlns:a16="http://schemas.microsoft.com/office/drawing/2014/main" id="{7E5EC2BA-319B-8C0A-A2FE-BA3598ED1B6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7A42A78-C805-163F-77C0-AEE7E6236BF5}"/>
              </a:ext>
            </a:extLst>
          </p:cNvPr>
          <p:cNvSpPr>
            <a:spLocks noGrp="1"/>
          </p:cNvSpPr>
          <p:nvPr>
            <p:ph type="sldNum" sz="quarter" idx="12"/>
          </p:nvPr>
        </p:nvSpPr>
        <p:spPr/>
        <p:txBody>
          <a:bodyPr/>
          <a:lstStyle/>
          <a:p>
            <a:fld id="{03B1C931-C312-0146-B96F-9707E950E198}" type="slidenum">
              <a:rPr lang="en-GB" smtClean="0"/>
              <a:t>‹#›</a:t>
            </a:fld>
            <a:endParaRPr lang="en-GB"/>
          </a:p>
        </p:txBody>
      </p:sp>
    </p:spTree>
    <p:extLst>
      <p:ext uri="{BB962C8B-B14F-4D97-AF65-F5344CB8AC3E}">
        <p14:creationId xmlns:p14="http://schemas.microsoft.com/office/powerpoint/2010/main" val="22704812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D321AC8-5370-DB79-B5E6-E3C2269A4BF4}"/>
              </a:ext>
            </a:extLst>
          </p:cNvPr>
          <p:cNvSpPr>
            <a:spLocks noGrp="1"/>
          </p:cNvSpPr>
          <p:nvPr>
            <p:ph type="title" orient="vert"/>
          </p:nvPr>
        </p:nvSpPr>
        <p:spPr>
          <a:xfrm>
            <a:off x="8724900" y="365125"/>
            <a:ext cx="2628900" cy="5811838"/>
          </a:xfrm>
        </p:spPr>
        <p:txBody>
          <a:bodyPr vert="eaVert"/>
          <a:lstStyle/>
          <a:p>
            <a:r>
              <a:rPr lang="en-GB"/>
              <a:t>Click to edit Master title style</a:t>
            </a:r>
          </a:p>
        </p:txBody>
      </p:sp>
      <p:sp>
        <p:nvSpPr>
          <p:cNvPr id="3" name="Vertical Text Placeholder 2">
            <a:extLst>
              <a:ext uri="{FF2B5EF4-FFF2-40B4-BE49-F238E27FC236}">
                <a16:creationId xmlns:a16="http://schemas.microsoft.com/office/drawing/2014/main" id="{DC0A0E89-92FF-5FBC-8E5E-AE5D703B68CF}"/>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7D00B690-69E0-F08E-62AB-B9A8AE9482F0}"/>
              </a:ext>
            </a:extLst>
          </p:cNvPr>
          <p:cNvSpPr>
            <a:spLocks noGrp="1"/>
          </p:cNvSpPr>
          <p:nvPr>
            <p:ph type="dt" sz="half" idx="10"/>
          </p:nvPr>
        </p:nvSpPr>
        <p:spPr/>
        <p:txBody>
          <a:bodyPr/>
          <a:lstStyle/>
          <a:p>
            <a:fld id="{C720E63F-C16C-914B-88D7-4147BEF068A6}" type="datetimeFigureOut">
              <a:rPr lang="en-GB" smtClean="0"/>
              <a:t>03/04/2024</a:t>
            </a:fld>
            <a:endParaRPr lang="en-GB"/>
          </a:p>
        </p:txBody>
      </p:sp>
      <p:sp>
        <p:nvSpPr>
          <p:cNvPr id="5" name="Footer Placeholder 4">
            <a:extLst>
              <a:ext uri="{FF2B5EF4-FFF2-40B4-BE49-F238E27FC236}">
                <a16:creationId xmlns:a16="http://schemas.microsoft.com/office/drawing/2014/main" id="{856784CD-4A71-3556-83B4-DA6A4F08662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F1B9572-0F35-77FA-801D-03F73276AAA5}"/>
              </a:ext>
            </a:extLst>
          </p:cNvPr>
          <p:cNvSpPr>
            <a:spLocks noGrp="1"/>
          </p:cNvSpPr>
          <p:nvPr>
            <p:ph type="sldNum" sz="quarter" idx="12"/>
          </p:nvPr>
        </p:nvSpPr>
        <p:spPr/>
        <p:txBody>
          <a:bodyPr/>
          <a:lstStyle/>
          <a:p>
            <a:fld id="{03B1C931-C312-0146-B96F-9707E950E198}" type="slidenum">
              <a:rPr lang="en-GB" smtClean="0"/>
              <a:t>‹#›</a:t>
            </a:fld>
            <a:endParaRPr lang="en-GB"/>
          </a:p>
        </p:txBody>
      </p:sp>
    </p:spTree>
    <p:extLst>
      <p:ext uri="{BB962C8B-B14F-4D97-AF65-F5344CB8AC3E}">
        <p14:creationId xmlns:p14="http://schemas.microsoft.com/office/powerpoint/2010/main" val="1313636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99AF08-D24F-FB97-4C62-4C7243337C19}"/>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A3B458F4-6973-BDBD-51EE-1747BFDB485B}"/>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A821DE20-716F-C997-F3DD-0827AC6616EC}"/>
              </a:ext>
            </a:extLst>
          </p:cNvPr>
          <p:cNvSpPr>
            <a:spLocks noGrp="1"/>
          </p:cNvSpPr>
          <p:nvPr>
            <p:ph type="dt" sz="half" idx="10"/>
          </p:nvPr>
        </p:nvSpPr>
        <p:spPr/>
        <p:txBody>
          <a:bodyPr/>
          <a:lstStyle/>
          <a:p>
            <a:fld id="{C720E63F-C16C-914B-88D7-4147BEF068A6}" type="datetimeFigureOut">
              <a:rPr lang="en-GB" smtClean="0"/>
              <a:t>03/04/2024</a:t>
            </a:fld>
            <a:endParaRPr lang="en-GB"/>
          </a:p>
        </p:txBody>
      </p:sp>
      <p:sp>
        <p:nvSpPr>
          <p:cNvPr id="5" name="Footer Placeholder 4">
            <a:extLst>
              <a:ext uri="{FF2B5EF4-FFF2-40B4-BE49-F238E27FC236}">
                <a16:creationId xmlns:a16="http://schemas.microsoft.com/office/drawing/2014/main" id="{7300DD11-C5DA-FB7F-A463-48554AC8B93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3A53173-5FE4-B498-A45E-F335082F31F1}"/>
              </a:ext>
            </a:extLst>
          </p:cNvPr>
          <p:cNvSpPr>
            <a:spLocks noGrp="1"/>
          </p:cNvSpPr>
          <p:nvPr>
            <p:ph type="sldNum" sz="quarter" idx="12"/>
          </p:nvPr>
        </p:nvSpPr>
        <p:spPr/>
        <p:txBody>
          <a:bodyPr/>
          <a:lstStyle/>
          <a:p>
            <a:fld id="{03B1C931-C312-0146-B96F-9707E950E198}" type="slidenum">
              <a:rPr lang="en-GB" smtClean="0"/>
              <a:t>‹#›</a:t>
            </a:fld>
            <a:endParaRPr lang="en-GB"/>
          </a:p>
        </p:txBody>
      </p:sp>
    </p:spTree>
    <p:extLst>
      <p:ext uri="{BB962C8B-B14F-4D97-AF65-F5344CB8AC3E}">
        <p14:creationId xmlns:p14="http://schemas.microsoft.com/office/powerpoint/2010/main" val="41013357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73C110-A334-4C52-2F41-DBFF07C78A60}"/>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p>
        </p:txBody>
      </p:sp>
      <p:sp>
        <p:nvSpPr>
          <p:cNvPr id="3" name="Text Placeholder 2">
            <a:extLst>
              <a:ext uri="{FF2B5EF4-FFF2-40B4-BE49-F238E27FC236}">
                <a16:creationId xmlns:a16="http://schemas.microsoft.com/office/drawing/2014/main" id="{0239C605-D88F-7CF0-15C2-589BFD562AA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28D6796A-6D0F-9EA5-C773-0FD661C6A395}"/>
              </a:ext>
            </a:extLst>
          </p:cNvPr>
          <p:cNvSpPr>
            <a:spLocks noGrp="1"/>
          </p:cNvSpPr>
          <p:nvPr>
            <p:ph type="dt" sz="half" idx="10"/>
          </p:nvPr>
        </p:nvSpPr>
        <p:spPr/>
        <p:txBody>
          <a:bodyPr/>
          <a:lstStyle/>
          <a:p>
            <a:fld id="{C720E63F-C16C-914B-88D7-4147BEF068A6}" type="datetimeFigureOut">
              <a:rPr lang="en-GB" smtClean="0"/>
              <a:t>03/04/2024</a:t>
            </a:fld>
            <a:endParaRPr lang="en-GB"/>
          </a:p>
        </p:txBody>
      </p:sp>
      <p:sp>
        <p:nvSpPr>
          <p:cNvPr id="5" name="Footer Placeholder 4">
            <a:extLst>
              <a:ext uri="{FF2B5EF4-FFF2-40B4-BE49-F238E27FC236}">
                <a16:creationId xmlns:a16="http://schemas.microsoft.com/office/drawing/2014/main" id="{369055A6-890D-0699-E218-74C4579B359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FFF0787-78E7-382A-CAFE-A76FF11714F4}"/>
              </a:ext>
            </a:extLst>
          </p:cNvPr>
          <p:cNvSpPr>
            <a:spLocks noGrp="1"/>
          </p:cNvSpPr>
          <p:nvPr>
            <p:ph type="sldNum" sz="quarter" idx="12"/>
          </p:nvPr>
        </p:nvSpPr>
        <p:spPr/>
        <p:txBody>
          <a:bodyPr/>
          <a:lstStyle/>
          <a:p>
            <a:fld id="{03B1C931-C312-0146-B96F-9707E950E198}" type="slidenum">
              <a:rPr lang="en-GB" smtClean="0"/>
              <a:t>‹#›</a:t>
            </a:fld>
            <a:endParaRPr lang="en-GB"/>
          </a:p>
        </p:txBody>
      </p:sp>
    </p:spTree>
    <p:extLst>
      <p:ext uri="{BB962C8B-B14F-4D97-AF65-F5344CB8AC3E}">
        <p14:creationId xmlns:p14="http://schemas.microsoft.com/office/powerpoint/2010/main" val="42274346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FBDBA3-5A9B-8438-E90E-4168C4F9E36C}"/>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091FF034-1FC5-7DA3-DE85-3BBC36805124}"/>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a:extLst>
              <a:ext uri="{FF2B5EF4-FFF2-40B4-BE49-F238E27FC236}">
                <a16:creationId xmlns:a16="http://schemas.microsoft.com/office/drawing/2014/main" id="{DD511F5E-AD35-63C7-FA76-73AA20FC7E4F}"/>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Date Placeholder 4">
            <a:extLst>
              <a:ext uri="{FF2B5EF4-FFF2-40B4-BE49-F238E27FC236}">
                <a16:creationId xmlns:a16="http://schemas.microsoft.com/office/drawing/2014/main" id="{644B5CF3-9D7A-DCDF-1C53-EEB5C1A5E9C3}"/>
              </a:ext>
            </a:extLst>
          </p:cNvPr>
          <p:cNvSpPr>
            <a:spLocks noGrp="1"/>
          </p:cNvSpPr>
          <p:nvPr>
            <p:ph type="dt" sz="half" idx="10"/>
          </p:nvPr>
        </p:nvSpPr>
        <p:spPr/>
        <p:txBody>
          <a:bodyPr/>
          <a:lstStyle/>
          <a:p>
            <a:fld id="{C720E63F-C16C-914B-88D7-4147BEF068A6}" type="datetimeFigureOut">
              <a:rPr lang="en-GB" smtClean="0"/>
              <a:t>03/04/2024</a:t>
            </a:fld>
            <a:endParaRPr lang="en-GB"/>
          </a:p>
        </p:txBody>
      </p:sp>
      <p:sp>
        <p:nvSpPr>
          <p:cNvPr id="6" name="Footer Placeholder 5">
            <a:extLst>
              <a:ext uri="{FF2B5EF4-FFF2-40B4-BE49-F238E27FC236}">
                <a16:creationId xmlns:a16="http://schemas.microsoft.com/office/drawing/2014/main" id="{88C84307-502F-4F8E-7D59-9D415996CDD9}"/>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1B8B298D-E0F4-DE91-27C5-4091E767CCF4}"/>
              </a:ext>
            </a:extLst>
          </p:cNvPr>
          <p:cNvSpPr>
            <a:spLocks noGrp="1"/>
          </p:cNvSpPr>
          <p:nvPr>
            <p:ph type="sldNum" sz="quarter" idx="12"/>
          </p:nvPr>
        </p:nvSpPr>
        <p:spPr/>
        <p:txBody>
          <a:bodyPr/>
          <a:lstStyle/>
          <a:p>
            <a:fld id="{03B1C931-C312-0146-B96F-9707E950E198}" type="slidenum">
              <a:rPr lang="en-GB" smtClean="0"/>
              <a:t>‹#›</a:t>
            </a:fld>
            <a:endParaRPr lang="en-GB"/>
          </a:p>
        </p:txBody>
      </p:sp>
    </p:spTree>
    <p:extLst>
      <p:ext uri="{BB962C8B-B14F-4D97-AF65-F5344CB8AC3E}">
        <p14:creationId xmlns:p14="http://schemas.microsoft.com/office/powerpoint/2010/main" val="12025247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71B5AA-E7DD-CCD0-5F2E-AE16B7DCFBFF}"/>
              </a:ext>
            </a:extLst>
          </p:cNvPr>
          <p:cNvSpPr>
            <a:spLocks noGrp="1"/>
          </p:cNvSpPr>
          <p:nvPr>
            <p:ph type="title"/>
          </p:nvPr>
        </p:nvSpPr>
        <p:spPr>
          <a:xfrm>
            <a:off x="839788" y="365125"/>
            <a:ext cx="10515600" cy="1325563"/>
          </a:xfrm>
        </p:spPr>
        <p:txBody>
          <a:bodyPr/>
          <a:lstStyle/>
          <a:p>
            <a:r>
              <a:rPr lang="en-GB"/>
              <a:t>Click to edit Master title style</a:t>
            </a:r>
          </a:p>
        </p:txBody>
      </p:sp>
      <p:sp>
        <p:nvSpPr>
          <p:cNvPr id="3" name="Text Placeholder 2">
            <a:extLst>
              <a:ext uri="{FF2B5EF4-FFF2-40B4-BE49-F238E27FC236}">
                <a16:creationId xmlns:a16="http://schemas.microsoft.com/office/drawing/2014/main" id="{AD6CAD28-F9DA-58D6-D204-12596D353F0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FC67B596-983D-5C7B-DC84-42FA0FB21E63}"/>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Text Placeholder 4">
            <a:extLst>
              <a:ext uri="{FF2B5EF4-FFF2-40B4-BE49-F238E27FC236}">
                <a16:creationId xmlns:a16="http://schemas.microsoft.com/office/drawing/2014/main" id="{280B5EB5-9916-5EC9-1C2F-A3CF8B8969D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2C90B8C8-4508-E3EE-9627-D723C411DAF1}"/>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7" name="Date Placeholder 6">
            <a:extLst>
              <a:ext uri="{FF2B5EF4-FFF2-40B4-BE49-F238E27FC236}">
                <a16:creationId xmlns:a16="http://schemas.microsoft.com/office/drawing/2014/main" id="{A7139C38-B16C-0C39-EAD0-445643A46FA7}"/>
              </a:ext>
            </a:extLst>
          </p:cNvPr>
          <p:cNvSpPr>
            <a:spLocks noGrp="1"/>
          </p:cNvSpPr>
          <p:nvPr>
            <p:ph type="dt" sz="half" idx="10"/>
          </p:nvPr>
        </p:nvSpPr>
        <p:spPr/>
        <p:txBody>
          <a:bodyPr/>
          <a:lstStyle/>
          <a:p>
            <a:fld id="{C720E63F-C16C-914B-88D7-4147BEF068A6}" type="datetimeFigureOut">
              <a:rPr lang="en-GB" smtClean="0"/>
              <a:t>03/04/2024</a:t>
            </a:fld>
            <a:endParaRPr lang="en-GB"/>
          </a:p>
        </p:txBody>
      </p:sp>
      <p:sp>
        <p:nvSpPr>
          <p:cNvPr id="8" name="Footer Placeholder 7">
            <a:extLst>
              <a:ext uri="{FF2B5EF4-FFF2-40B4-BE49-F238E27FC236}">
                <a16:creationId xmlns:a16="http://schemas.microsoft.com/office/drawing/2014/main" id="{7F74862A-79A5-F0C5-4ACC-172AFCC9325D}"/>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F42A49A6-7B8B-B37F-AC53-6C2BB4FACB77}"/>
              </a:ext>
            </a:extLst>
          </p:cNvPr>
          <p:cNvSpPr>
            <a:spLocks noGrp="1"/>
          </p:cNvSpPr>
          <p:nvPr>
            <p:ph type="sldNum" sz="quarter" idx="12"/>
          </p:nvPr>
        </p:nvSpPr>
        <p:spPr/>
        <p:txBody>
          <a:bodyPr/>
          <a:lstStyle/>
          <a:p>
            <a:fld id="{03B1C931-C312-0146-B96F-9707E950E198}" type="slidenum">
              <a:rPr lang="en-GB" smtClean="0"/>
              <a:t>‹#›</a:t>
            </a:fld>
            <a:endParaRPr lang="en-GB"/>
          </a:p>
        </p:txBody>
      </p:sp>
    </p:spTree>
    <p:extLst>
      <p:ext uri="{BB962C8B-B14F-4D97-AF65-F5344CB8AC3E}">
        <p14:creationId xmlns:p14="http://schemas.microsoft.com/office/powerpoint/2010/main" val="29955290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DE2F3F-52AE-987B-202F-96295B599656}"/>
              </a:ext>
            </a:extLst>
          </p:cNvPr>
          <p:cNvSpPr>
            <a:spLocks noGrp="1"/>
          </p:cNvSpPr>
          <p:nvPr>
            <p:ph type="title"/>
          </p:nvPr>
        </p:nvSpPr>
        <p:spPr/>
        <p:txBody>
          <a:bodyPr/>
          <a:lstStyle/>
          <a:p>
            <a:r>
              <a:rPr lang="en-GB"/>
              <a:t>Click to edit Master title style</a:t>
            </a:r>
          </a:p>
        </p:txBody>
      </p:sp>
      <p:sp>
        <p:nvSpPr>
          <p:cNvPr id="3" name="Date Placeholder 2">
            <a:extLst>
              <a:ext uri="{FF2B5EF4-FFF2-40B4-BE49-F238E27FC236}">
                <a16:creationId xmlns:a16="http://schemas.microsoft.com/office/drawing/2014/main" id="{8D9B9B4C-BE5A-649A-E610-18DB849DF200}"/>
              </a:ext>
            </a:extLst>
          </p:cNvPr>
          <p:cNvSpPr>
            <a:spLocks noGrp="1"/>
          </p:cNvSpPr>
          <p:nvPr>
            <p:ph type="dt" sz="half" idx="10"/>
          </p:nvPr>
        </p:nvSpPr>
        <p:spPr/>
        <p:txBody>
          <a:bodyPr/>
          <a:lstStyle/>
          <a:p>
            <a:fld id="{C720E63F-C16C-914B-88D7-4147BEF068A6}" type="datetimeFigureOut">
              <a:rPr lang="en-GB" smtClean="0"/>
              <a:t>03/04/2024</a:t>
            </a:fld>
            <a:endParaRPr lang="en-GB"/>
          </a:p>
        </p:txBody>
      </p:sp>
      <p:sp>
        <p:nvSpPr>
          <p:cNvPr id="4" name="Footer Placeholder 3">
            <a:extLst>
              <a:ext uri="{FF2B5EF4-FFF2-40B4-BE49-F238E27FC236}">
                <a16:creationId xmlns:a16="http://schemas.microsoft.com/office/drawing/2014/main" id="{6A847BE9-A0BA-A41A-71F6-D95A7CC92647}"/>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ADBF245D-2D9E-F534-922E-4048D0841E6C}"/>
              </a:ext>
            </a:extLst>
          </p:cNvPr>
          <p:cNvSpPr>
            <a:spLocks noGrp="1"/>
          </p:cNvSpPr>
          <p:nvPr>
            <p:ph type="sldNum" sz="quarter" idx="12"/>
          </p:nvPr>
        </p:nvSpPr>
        <p:spPr/>
        <p:txBody>
          <a:bodyPr/>
          <a:lstStyle/>
          <a:p>
            <a:fld id="{03B1C931-C312-0146-B96F-9707E950E198}" type="slidenum">
              <a:rPr lang="en-GB" smtClean="0"/>
              <a:t>‹#›</a:t>
            </a:fld>
            <a:endParaRPr lang="en-GB"/>
          </a:p>
        </p:txBody>
      </p:sp>
    </p:spTree>
    <p:extLst>
      <p:ext uri="{BB962C8B-B14F-4D97-AF65-F5344CB8AC3E}">
        <p14:creationId xmlns:p14="http://schemas.microsoft.com/office/powerpoint/2010/main" val="17106507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7F5838B-F8B3-E7DD-9DB7-7F50AA5AC5C1}"/>
              </a:ext>
            </a:extLst>
          </p:cNvPr>
          <p:cNvSpPr>
            <a:spLocks noGrp="1"/>
          </p:cNvSpPr>
          <p:nvPr>
            <p:ph type="dt" sz="half" idx="10"/>
          </p:nvPr>
        </p:nvSpPr>
        <p:spPr/>
        <p:txBody>
          <a:bodyPr/>
          <a:lstStyle/>
          <a:p>
            <a:fld id="{C720E63F-C16C-914B-88D7-4147BEF068A6}" type="datetimeFigureOut">
              <a:rPr lang="en-GB" smtClean="0"/>
              <a:t>03/04/2024</a:t>
            </a:fld>
            <a:endParaRPr lang="en-GB"/>
          </a:p>
        </p:txBody>
      </p:sp>
      <p:sp>
        <p:nvSpPr>
          <p:cNvPr id="3" name="Footer Placeholder 2">
            <a:extLst>
              <a:ext uri="{FF2B5EF4-FFF2-40B4-BE49-F238E27FC236}">
                <a16:creationId xmlns:a16="http://schemas.microsoft.com/office/drawing/2014/main" id="{006A5F74-91E1-3912-6A47-471454DCF5FD}"/>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2B2F569D-C28F-BA2D-CB1C-C2586EE19641}"/>
              </a:ext>
            </a:extLst>
          </p:cNvPr>
          <p:cNvSpPr>
            <a:spLocks noGrp="1"/>
          </p:cNvSpPr>
          <p:nvPr>
            <p:ph type="sldNum" sz="quarter" idx="12"/>
          </p:nvPr>
        </p:nvSpPr>
        <p:spPr/>
        <p:txBody>
          <a:bodyPr/>
          <a:lstStyle/>
          <a:p>
            <a:fld id="{03B1C931-C312-0146-B96F-9707E950E198}" type="slidenum">
              <a:rPr lang="en-GB" smtClean="0"/>
              <a:t>‹#›</a:t>
            </a:fld>
            <a:endParaRPr lang="en-GB"/>
          </a:p>
        </p:txBody>
      </p:sp>
    </p:spTree>
    <p:extLst>
      <p:ext uri="{BB962C8B-B14F-4D97-AF65-F5344CB8AC3E}">
        <p14:creationId xmlns:p14="http://schemas.microsoft.com/office/powerpoint/2010/main" val="6597162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3895C-0D35-66F0-3831-CB4C652D6650}"/>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Content Placeholder 2">
            <a:extLst>
              <a:ext uri="{FF2B5EF4-FFF2-40B4-BE49-F238E27FC236}">
                <a16:creationId xmlns:a16="http://schemas.microsoft.com/office/drawing/2014/main" id="{53350506-F0D1-0C59-6788-B8BE256B4C1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Text Placeholder 3">
            <a:extLst>
              <a:ext uri="{FF2B5EF4-FFF2-40B4-BE49-F238E27FC236}">
                <a16:creationId xmlns:a16="http://schemas.microsoft.com/office/drawing/2014/main" id="{50C33096-8902-EC43-5FDB-A17258AF40E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60E655DE-B87C-DE78-0E3D-059A2B6615C7}"/>
              </a:ext>
            </a:extLst>
          </p:cNvPr>
          <p:cNvSpPr>
            <a:spLocks noGrp="1"/>
          </p:cNvSpPr>
          <p:nvPr>
            <p:ph type="dt" sz="half" idx="10"/>
          </p:nvPr>
        </p:nvSpPr>
        <p:spPr/>
        <p:txBody>
          <a:bodyPr/>
          <a:lstStyle/>
          <a:p>
            <a:fld id="{C720E63F-C16C-914B-88D7-4147BEF068A6}" type="datetimeFigureOut">
              <a:rPr lang="en-GB" smtClean="0"/>
              <a:t>03/04/2024</a:t>
            </a:fld>
            <a:endParaRPr lang="en-GB"/>
          </a:p>
        </p:txBody>
      </p:sp>
      <p:sp>
        <p:nvSpPr>
          <p:cNvPr id="6" name="Footer Placeholder 5">
            <a:extLst>
              <a:ext uri="{FF2B5EF4-FFF2-40B4-BE49-F238E27FC236}">
                <a16:creationId xmlns:a16="http://schemas.microsoft.com/office/drawing/2014/main" id="{2F7F9C5C-9AF5-7DD9-782F-D24D9D159FFC}"/>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58F482B-8892-79E8-0222-3DB4EBA3DF33}"/>
              </a:ext>
            </a:extLst>
          </p:cNvPr>
          <p:cNvSpPr>
            <a:spLocks noGrp="1"/>
          </p:cNvSpPr>
          <p:nvPr>
            <p:ph type="sldNum" sz="quarter" idx="12"/>
          </p:nvPr>
        </p:nvSpPr>
        <p:spPr/>
        <p:txBody>
          <a:bodyPr/>
          <a:lstStyle/>
          <a:p>
            <a:fld id="{03B1C931-C312-0146-B96F-9707E950E198}" type="slidenum">
              <a:rPr lang="en-GB" smtClean="0"/>
              <a:t>‹#›</a:t>
            </a:fld>
            <a:endParaRPr lang="en-GB"/>
          </a:p>
        </p:txBody>
      </p:sp>
    </p:spTree>
    <p:extLst>
      <p:ext uri="{BB962C8B-B14F-4D97-AF65-F5344CB8AC3E}">
        <p14:creationId xmlns:p14="http://schemas.microsoft.com/office/powerpoint/2010/main" val="25832854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53D1C7-44A5-CA6B-DF26-CE3EB030810A}"/>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Picture Placeholder 2">
            <a:extLst>
              <a:ext uri="{FF2B5EF4-FFF2-40B4-BE49-F238E27FC236}">
                <a16:creationId xmlns:a16="http://schemas.microsoft.com/office/drawing/2014/main" id="{A3942BA4-3DF3-8DAA-333F-9D0FC7BB74A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34632AFE-A1EB-E7CF-4C53-6795FAC4B25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DF8DD056-0EB6-672F-1B40-5570CE666071}"/>
              </a:ext>
            </a:extLst>
          </p:cNvPr>
          <p:cNvSpPr>
            <a:spLocks noGrp="1"/>
          </p:cNvSpPr>
          <p:nvPr>
            <p:ph type="dt" sz="half" idx="10"/>
          </p:nvPr>
        </p:nvSpPr>
        <p:spPr/>
        <p:txBody>
          <a:bodyPr/>
          <a:lstStyle/>
          <a:p>
            <a:fld id="{C720E63F-C16C-914B-88D7-4147BEF068A6}" type="datetimeFigureOut">
              <a:rPr lang="en-GB" smtClean="0"/>
              <a:t>03/04/2024</a:t>
            </a:fld>
            <a:endParaRPr lang="en-GB"/>
          </a:p>
        </p:txBody>
      </p:sp>
      <p:sp>
        <p:nvSpPr>
          <p:cNvPr id="6" name="Footer Placeholder 5">
            <a:extLst>
              <a:ext uri="{FF2B5EF4-FFF2-40B4-BE49-F238E27FC236}">
                <a16:creationId xmlns:a16="http://schemas.microsoft.com/office/drawing/2014/main" id="{E9C2702C-6C7A-D301-D4E8-E6ED67182C9A}"/>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87ADDC7-C11A-429F-AE53-33220BD77245}"/>
              </a:ext>
            </a:extLst>
          </p:cNvPr>
          <p:cNvSpPr>
            <a:spLocks noGrp="1"/>
          </p:cNvSpPr>
          <p:nvPr>
            <p:ph type="sldNum" sz="quarter" idx="12"/>
          </p:nvPr>
        </p:nvSpPr>
        <p:spPr/>
        <p:txBody>
          <a:bodyPr/>
          <a:lstStyle/>
          <a:p>
            <a:fld id="{03B1C931-C312-0146-B96F-9707E950E198}" type="slidenum">
              <a:rPr lang="en-GB" smtClean="0"/>
              <a:t>‹#›</a:t>
            </a:fld>
            <a:endParaRPr lang="en-GB"/>
          </a:p>
        </p:txBody>
      </p:sp>
    </p:spTree>
    <p:extLst>
      <p:ext uri="{BB962C8B-B14F-4D97-AF65-F5344CB8AC3E}">
        <p14:creationId xmlns:p14="http://schemas.microsoft.com/office/powerpoint/2010/main" val="21893190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54F4E75-B185-C198-25D0-E323C2932E8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p>
        </p:txBody>
      </p:sp>
      <p:sp>
        <p:nvSpPr>
          <p:cNvPr id="3" name="Text Placeholder 2">
            <a:extLst>
              <a:ext uri="{FF2B5EF4-FFF2-40B4-BE49-F238E27FC236}">
                <a16:creationId xmlns:a16="http://schemas.microsoft.com/office/drawing/2014/main" id="{56F47389-D59A-0381-2708-DEC3038296B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D9E7B4E1-D6F5-CAD1-B3F0-DE697E776C0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20E63F-C16C-914B-88D7-4147BEF068A6}" type="datetimeFigureOut">
              <a:rPr lang="en-GB" smtClean="0"/>
              <a:t>03/04/2024</a:t>
            </a:fld>
            <a:endParaRPr lang="en-GB"/>
          </a:p>
        </p:txBody>
      </p:sp>
      <p:sp>
        <p:nvSpPr>
          <p:cNvPr id="5" name="Footer Placeholder 4">
            <a:extLst>
              <a:ext uri="{FF2B5EF4-FFF2-40B4-BE49-F238E27FC236}">
                <a16:creationId xmlns:a16="http://schemas.microsoft.com/office/drawing/2014/main" id="{62AB0582-3A07-9A12-69BE-E96C35E53CD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7476967D-D7E9-0A2C-FDE7-57824E993AF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3B1C931-C312-0146-B96F-9707E950E198}" type="slidenum">
              <a:rPr lang="en-GB" smtClean="0"/>
              <a:t>‹#›</a:t>
            </a:fld>
            <a:endParaRPr lang="en-GB"/>
          </a:p>
        </p:txBody>
      </p:sp>
    </p:spTree>
    <p:extLst>
      <p:ext uri="{BB962C8B-B14F-4D97-AF65-F5344CB8AC3E}">
        <p14:creationId xmlns:p14="http://schemas.microsoft.com/office/powerpoint/2010/main" val="233914006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P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svg"/><Relationship Id="rId18" Type="http://schemas.openxmlformats.org/officeDocument/2006/relationships/image" Target="../media/image16.png"/><Relationship Id="rId3" Type="http://schemas.openxmlformats.org/officeDocument/2006/relationships/image" Target="../media/image1.png"/><Relationship Id="rId21" Type="http://schemas.openxmlformats.org/officeDocument/2006/relationships/image" Target="../media/image19.svg"/><Relationship Id="rId7" Type="http://schemas.openxmlformats.org/officeDocument/2006/relationships/image" Target="../media/image5.svg"/><Relationship Id="rId12" Type="http://schemas.openxmlformats.org/officeDocument/2006/relationships/image" Target="../media/image10.png"/><Relationship Id="rId17" Type="http://schemas.openxmlformats.org/officeDocument/2006/relationships/image" Target="../media/image15.svg"/><Relationship Id="rId2" Type="http://schemas.openxmlformats.org/officeDocument/2006/relationships/notesSlide" Target="../notesSlides/notesSlide1.xml"/><Relationship Id="rId16" Type="http://schemas.openxmlformats.org/officeDocument/2006/relationships/image" Target="../media/image14.png"/><Relationship Id="rId20" Type="http://schemas.openxmlformats.org/officeDocument/2006/relationships/image" Target="../media/image18.pn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svg"/><Relationship Id="rId5" Type="http://schemas.openxmlformats.org/officeDocument/2006/relationships/image" Target="../media/image3.png"/><Relationship Id="rId15" Type="http://schemas.openxmlformats.org/officeDocument/2006/relationships/image" Target="../media/image13.svg"/><Relationship Id="rId10" Type="http://schemas.openxmlformats.org/officeDocument/2006/relationships/image" Target="../media/image8.png"/><Relationship Id="rId19" Type="http://schemas.openxmlformats.org/officeDocument/2006/relationships/image" Target="../media/image17.svg"/><Relationship Id="rId4" Type="http://schemas.openxmlformats.org/officeDocument/2006/relationships/image" Target="../media/image2.svg"/><Relationship Id="rId9" Type="http://schemas.openxmlformats.org/officeDocument/2006/relationships/image" Target="../media/image7.svg"/><Relationship Id="rId14" Type="http://schemas.openxmlformats.org/officeDocument/2006/relationships/image" Target="../media/image12.png"/></Relationships>
</file>

<file path=ppt/slides/_rels/slide10.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5.svg"/><Relationship Id="rId18" Type="http://schemas.openxmlformats.org/officeDocument/2006/relationships/image" Target="../media/image1.png"/><Relationship Id="rId3" Type="http://schemas.openxmlformats.org/officeDocument/2006/relationships/image" Target="../media/image3.png"/><Relationship Id="rId7" Type="http://schemas.openxmlformats.org/officeDocument/2006/relationships/image" Target="../media/image7.svg"/><Relationship Id="rId12" Type="http://schemas.openxmlformats.org/officeDocument/2006/relationships/image" Target="../media/image14.png"/><Relationship Id="rId17" Type="http://schemas.openxmlformats.org/officeDocument/2006/relationships/image" Target="../media/image17.svg"/><Relationship Id="rId2" Type="http://schemas.openxmlformats.org/officeDocument/2006/relationships/notesSlide" Target="../notesSlides/notesSlide10.xml"/><Relationship Id="rId16" Type="http://schemas.openxmlformats.org/officeDocument/2006/relationships/image" Target="../media/image16.png"/><Relationship Id="rId20" Type="http://schemas.openxmlformats.org/officeDocument/2006/relationships/image" Target="../media/image40.png"/><Relationship Id="rId1" Type="http://schemas.openxmlformats.org/officeDocument/2006/relationships/slideLayout" Target="../slideLayouts/slideLayout1.xml"/><Relationship Id="rId6" Type="http://schemas.openxmlformats.org/officeDocument/2006/relationships/image" Target="../media/image6.png"/><Relationship Id="rId11" Type="http://schemas.openxmlformats.org/officeDocument/2006/relationships/image" Target="../media/image11.svg"/><Relationship Id="rId5" Type="http://schemas.openxmlformats.org/officeDocument/2006/relationships/image" Target="../media/image5.svg"/><Relationship Id="rId15" Type="http://schemas.openxmlformats.org/officeDocument/2006/relationships/image" Target="../media/image13.svg"/><Relationship Id="rId10" Type="http://schemas.openxmlformats.org/officeDocument/2006/relationships/image" Target="../media/image10.png"/><Relationship Id="rId19" Type="http://schemas.openxmlformats.org/officeDocument/2006/relationships/image" Target="../media/image2.svg"/><Relationship Id="rId4" Type="http://schemas.openxmlformats.org/officeDocument/2006/relationships/image" Target="../media/image4.png"/><Relationship Id="rId9" Type="http://schemas.openxmlformats.org/officeDocument/2006/relationships/image" Target="../media/image9.svg"/><Relationship Id="rId14" Type="http://schemas.openxmlformats.org/officeDocument/2006/relationships/image" Target="../media/image12.png"/></Relationships>
</file>

<file path=ppt/slides/_rels/slide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20.png"/><Relationship Id="rId4" Type="http://schemas.openxmlformats.org/officeDocument/2006/relationships/image" Target="../media/image13.svg"/></Relationships>
</file>

<file path=ppt/slides/_rels/slide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22.png"/></Relationships>
</file>

<file path=ppt/slides/_rels/slide4.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9.sv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25.png"/><Relationship Id="rId4" Type="http://schemas.openxmlformats.org/officeDocument/2006/relationships/image" Target="../media/image24.png"/></Relationships>
</file>

<file path=ppt/slides/_rels/slide5.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15.sv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28.png"/><Relationship Id="rId4" Type="http://schemas.openxmlformats.org/officeDocument/2006/relationships/image" Target="../media/image27.png"/></Relationships>
</file>

<file path=ppt/slides/_rels/slide6.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29.png"/><Relationship Id="rId7"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7.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10" Type="http://schemas.openxmlformats.org/officeDocument/2006/relationships/image" Target="../media/image5.svg"/><Relationship Id="rId4" Type="http://schemas.openxmlformats.org/officeDocument/2006/relationships/image" Target="../media/image34.png"/><Relationship Id="rId9"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7.sv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7.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26" descr="Woman holding sign">
            <a:extLst>
              <a:ext uri="{FF2B5EF4-FFF2-40B4-BE49-F238E27FC236}">
                <a16:creationId xmlns:a16="http://schemas.microsoft.com/office/drawing/2014/main" id="{0B82C497-D764-E62C-7921-3C89159852AA}"/>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9198171" y="2329368"/>
            <a:ext cx="2423826" cy="4285608"/>
          </a:xfrm>
          <a:prstGeom prst="rect">
            <a:avLst/>
          </a:prstGeom>
        </p:spPr>
      </p:pic>
      <p:sp>
        <p:nvSpPr>
          <p:cNvPr id="17" name="Freeform 16">
            <a:extLst>
              <a:ext uri="{FF2B5EF4-FFF2-40B4-BE49-F238E27FC236}">
                <a16:creationId xmlns:a16="http://schemas.microsoft.com/office/drawing/2014/main" id="{3FCEEA8C-4CC5-E6D9-E2C9-BA5D639E17E4}"/>
              </a:ext>
            </a:extLst>
          </p:cNvPr>
          <p:cNvSpPr/>
          <p:nvPr/>
        </p:nvSpPr>
        <p:spPr>
          <a:xfrm>
            <a:off x="1001242" y="491886"/>
            <a:ext cx="7707309" cy="6366113"/>
          </a:xfrm>
          <a:custGeom>
            <a:avLst/>
            <a:gdLst>
              <a:gd name="connsiteX0" fmla="*/ 0 w 7248292"/>
              <a:gd name="connsiteY0" fmla="*/ 3147382 h 5986972"/>
              <a:gd name="connsiteX1" fmla="*/ 3033132 w 7248292"/>
              <a:gd name="connsiteY1" fmla="*/ 3147382 h 5986972"/>
              <a:gd name="connsiteX2" fmla="*/ 3033132 w 7248292"/>
              <a:gd name="connsiteY2" fmla="*/ 5314927 h 5986972"/>
              <a:gd name="connsiteX3" fmla="*/ 0 w 7248292"/>
              <a:gd name="connsiteY3" fmla="*/ 5314927 h 5986972"/>
              <a:gd name="connsiteX4" fmla="*/ 3122341 w 7248292"/>
              <a:gd name="connsiteY4" fmla="*/ 1573692 h 5986972"/>
              <a:gd name="connsiteX5" fmla="*/ 7248292 w 7248292"/>
              <a:gd name="connsiteY5" fmla="*/ 1573692 h 5986972"/>
              <a:gd name="connsiteX6" fmla="*/ 7248292 w 7248292"/>
              <a:gd name="connsiteY6" fmla="*/ 5986972 h 5986972"/>
              <a:gd name="connsiteX7" fmla="*/ 3122341 w 7248292"/>
              <a:gd name="connsiteY7" fmla="*/ 5986972 h 5986972"/>
              <a:gd name="connsiteX8" fmla="*/ 0 w 7248292"/>
              <a:gd name="connsiteY8" fmla="*/ 0 h 5986972"/>
              <a:gd name="connsiteX9" fmla="*/ 3033132 w 7248292"/>
              <a:gd name="connsiteY9" fmla="*/ 0 h 5986972"/>
              <a:gd name="connsiteX10" fmla="*/ 3033132 w 7248292"/>
              <a:gd name="connsiteY10" fmla="*/ 3033132 h 5986972"/>
              <a:gd name="connsiteX11" fmla="*/ 0 w 7248292"/>
              <a:gd name="connsiteY11" fmla="*/ 3033132 h 5986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248292" h="5986972">
                <a:moveTo>
                  <a:pt x="0" y="3147382"/>
                </a:moveTo>
                <a:lnTo>
                  <a:pt x="3033132" y="3147382"/>
                </a:lnTo>
                <a:lnTo>
                  <a:pt x="3033132" y="5314927"/>
                </a:lnTo>
                <a:lnTo>
                  <a:pt x="0" y="5314927"/>
                </a:lnTo>
                <a:close/>
                <a:moveTo>
                  <a:pt x="3122341" y="1573692"/>
                </a:moveTo>
                <a:lnTo>
                  <a:pt x="7248292" y="1573692"/>
                </a:lnTo>
                <a:lnTo>
                  <a:pt x="7248292" y="5986972"/>
                </a:lnTo>
                <a:lnTo>
                  <a:pt x="3122341" y="5986972"/>
                </a:lnTo>
                <a:close/>
                <a:moveTo>
                  <a:pt x="0" y="0"/>
                </a:moveTo>
                <a:lnTo>
                  <a:pt x="3033132" y="0"/>
                </a:lnTo>
                <a:lnTo>
                  <a:pt x="3033132" y="3033132"/>
                </a:lnTo>
                <a:lnTo>
                  <a:pt x="0" y="3033132"/>
                </a:lnTo>
                <a:close/>
              </a:path>
            </a:pathLst>
          </a:cu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MX" dirty="0"/>
          </a:p>
        </p:txBody>
      </p:sp>
      <p:sp>
        <p:nvSpPr>
          <p:cNvPr id="12" name="TextBox 11">
            <a:extLst>
              <a:ext uri="{FF2B5EF4-FFF2-40B4-BE49-F238E27FC236}">
                <a16:creationId xmlns:a16="http://schemas.microsoft.com/office/drawing/2014/main" id="{86C7DEC0-B76D-B0B9-797E-79130E348507}"/>
              </a:ext>
            </a:extLst>
          </p:cNvPr>
          <p:cNvSpPr txBox="1"/>
          <p:nvPr/>
        </p:nvSpPr>
        <p:spPr>
          <a:xfrm>
            <a:off x="9490946" y="3429000"/>
            <a:ext cx="1905682" cy="861774"/>
          </a:xfrm>
          <a:prstGeom prst="rect">
            <a:avLst/>
          </a:prstGeom>
          <a:noFill/>
        </p:spPr>
        <p:txBody>
          <a:bodyPr wrap="square" lIns="0" tIns="0" rIns="0" bIns="0" rtlCol="0">
            <a:spAutoFit/>
          </a:bodyPr>
          <a:lstStyle/>
          <a:p>
            <a:pPr algn="ctr"/>
            <a:r>
              <a:rPr lang="en-US" sz="1400" dirty="0">
                <a:solidFill>
                  <a:srgbClr val="299D8F"/>
                </a:solidFill>
              </a:rPr>
              <a:t>Sunil </a:t>
            </a:r>
            <a:r>
              <a:rPr lang="en-US" sz="1400" dirty="0" err="1">
                <a:solidFill>
                  <a:srgbClr val="299D8F"/>
                </a:solidFill>
              </a:rPr>
              <a:t>Malhi</a:t>
            </a:r>
            <a:endParaRPr lang="en-US" sz="1400" dirty="0">
              <a:solidFill>
                <a:srgbClr val="299D8F"/>
              </a:solidFill>
            </a:endParaRPr>
          </a:p>
          <a:p>
            <a:pPr algn="ctr"/>
            <a:r>
              <a:rPr lang="en-US" sz="1400" dirty="0">
                <a:solidFill>
                  <a:srgbClr val="299D8F"/>
                </a:solidFill>
              </a:rPr>
              <a:t>Tafadzwa </a:t>
            </a:r>
            <a:r>
              <a:rPr lang="en-US" sz="1400" dirty="0" err="1">
                <a:solidFill>
                  <a:srgbClr val="299D8F"/>
                </a:solidFill>
              </a:rPr>
              <a:t>Fararira</a:t>
            </a:r>
            <a:endParaRPr lang="en-US" sz="1400" dirty="0">
              <a:solidFill>
                <a:srgbClr val="299D8F"/>
              </a:solidFill>
            </a:endParaRPr>
          </a:p>
          <a:p>
            <a:pPr algn="ctr"/>
            <a:r>
              <a:rPr lang="en-US" sz="1400" dirty="0">
                <a:solidFill>
                  <a:srgbClr val="299D8F"/>
                </a:solidFill>
              </a:rPr>
              <a:t>Yuk Hang Hui</a:t>
            </a:r>
          </a:p>
          <a:p>
            <a:pPr algn="ctr"/>
            <a:r>
              <a:rPr lang="en-US" sz="1400" dirty="0">
                <a:solidFill>
                  <a:srgbClr val="299D8F"/>
                </a:solidFill>
              </a:rPr>
              <a:t>Nida Ballinger-Chaudhary</a:t>
            </a:r>
          </a:p>
        </p:txBody>
      </p:sp>
      <p:pic>
        <p:nvPicPr>
          <p:cNvPr id="27" name="Picture 26" descr="Boy wearing cape">
            <a:extLst>
              <a:ext uri="{FF2B5EF4-FFF2-40B4-BE49-F238E27FC236}">
                <a16:creationId xmlns:a16="http://schemas.microsoft.com/office/drawing/2014/main" id="{2391330F-213E-7F6F-3879-96B0BA64E0AD}"/>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rot="742279">
            <a:off x="1352240" y="1978444"/>
            <a:ext cx="3187462" cy="6608672"/>
          </a:xfrm>
          <a:prstGeom prst="rect">
            <a:avLst/>
          </a:prstGeom>
        </p:spPr>
      </p:pic>
      <p:sp>
        <p:nvSpPr>
          <p:cNvPr id="4" name="TextBox 3">
            <a:extLst>
              <a:ext uri="{FF2B5EF4-FFF2-40B4-BE49-F238E27FC236}">
                <a16:creationId xmlns:a16="http://schemas.microsoft.com/office/drawing/2014/main" id="{2A7D0BA5-A103-03E1-7D23-17418EFF5275}"/>
              </a:ext>
            </a:extLst>
          </p:cNvPr>
          <p:cNvSpPr txBox="1"/>
          <p:nvPr/>
        </p:nvSpPr>
        <p:spPr>
          <a:xfrm>
            <a:off x="4335631" y="502019"/>
            <a:ext cx="3125343" cy="461665"/>
          </a:xfrm>
          <a:prstGeom prst="rect">
            <a:avLst/>
          </a:prstGeom>
          <a:solidFill>
            <a:srgbClr val="E86F51"/>
          </a:solidFill>
        </p:spPr>
        <p:txBody>
          <a:bodyPr wrap="none" rtlCol="0">
            <a:spAutoFit/>
          </a:bodyPr>
          <a:lstStyle/>
          <a:p>
            <a:r>
              <a:rPr lang="en-US" sz="2400" dirty="0">
                <a:solidFill>
                  <a:srgbClr val="E9C46A"/>
                </a:solidFill>
                <a:cs typeface="Elephant Pro" panose="020F0502020204030204" pitchFamily="34" charset="0"/>
              </a:rPr>
              <a:t>Joyful Analytics present</a:t>
            </a:r>
            <a:endParaRPr lang="en-MX" sz="2400" dirty="0">
              <a:solidFill>
                <a:srgbClr val="E9C46A"/>
              </a:solidFill>
              <a:cs typeface="Elephant Pro" panose="020F0502020204030204" pitchFamily="34" charset="0"/>
            </a:endParaRPr>
          </a:p>
        </p:txBody>
      </p:sp>
      <p:pic>
        <p:nvPicPr>
          <p:cNvPr id="7" name="Picture 26" descr="Woman wearing shirt with pattern">
            <a:extLst>
              <a:ext uri="{FF2B5EF4-FFF2-40B4-BE49-F238E27FC236}">
                <a16:creationId xmlns:a16="http://schemas.microsoft.com/office/drawing/2014/main" id="{B22739C2-D7EC-44FF-2492-0D0075D62FA9}"/>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1309522" y="1343464"/>
            <a:ext cx="1056009" cy="2364098"/>
          </a:xfrm>
          <a:prstGeom prst="rect">
            <a:avLst/>
          </a:prstGeom>
        </p:spPr>
      </p:pic>
      <p:pic>
        <p:nvPicPr>
          <p:cNvPr id="8" name="Picture 26" descr="Man wearing a hoodie">
            <a:extLst>
              <a:ext uri="{FF2B5EF4-FFF2-40B4-BE49-F238E27FC236}">
                <a16:creationId xmlns:a16="http://schemas.microsoft.com/office/drawing/2014/main" id="{E0ACF71F-6D44-842E-B7C4-266C131860A9}"/>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5493471" y="4460079"/>
            <a:ext cx="1969550" cy="2652068"/>
          </a:xfrm>
          <a:prstGeom prst="rect">
            <a:avLst/>
          </a:prstGeom>
        </p:spPr>
      </p:pic>
      <p:pic>
        <p:nvPicPr>
          <p:cNvPr id="10" name="Picture 26" descr="Man wearing shirt with pattern">
            <a:extLst>
              <a:ext uri="{FF2B5EF4-FFF2-40B4-BE49-F238E27FC236}">
                <a16:creationId xmlns:a16="http://schemas.microsoft.com/office/drawing/2014/main" id="{34ACD46E-8190-D725-7F3D-4D40155311CE}"/>
              </a:ext>
            </a:extLst>
          </p:cNvPr>
          <p:cNvPicPr>
            <a:picLocks noChangeAspect="1"/>
          </p:cNvPicPr>
          <p:nvPr/>
        </p:nvPicPr>
        <p:blipFill>
          <a:blip r:embed="rId12">
            <a:extLst>
              <a:ext uri="{96DAC541-7B7A-43D3-8B79-37D633B846F1}">
                <asvg:svgBlip xmlns:asvg="http://schemas.microsoft.com/office/drawing/2016/SVG/main" r:embed="rId13"/>
              </a:ext>
            </a:extLst>
          </a:blip>
          <a:srcRect/>
          <a:stretch/>
        </p:blipFill>
        <p:spPr>
          <a:xfrm>
            <a:off x="4733828" y="3556762"/>
            <a:ext cx="973452" cy="2364098"/>
          </a:xfrm>
          <a:prstGeom prst="rect">
            <a:avLst/>
          </a:prstGeom>
        </p:spPr>
      </p:pic>
      <p:pic>
        <p:nvPicPr>
          <p:cNvPr id="6" name="Picture 26" descr="Woman taking a photo">
            <a:extLst>
              <a:ext uri="{FF2B5EF4-FFF2-40B4-BE49-F238E27FC236}">
                <a16:creationId xmlns:a16="http://schemas.microsoft.com/office/drawing/2014/main" id="{EC1F1447-4EB0-FEBD-7A02-853D115E02AC}"/>
              </a:ext>
            </a:extLst>
          </p:cNvPr>
          <p:cNvPicPr>
            <a:picLocks noChangeAspect="1"/>
          </p:cNvPicPr>
          <p:nvPr/>
        </p:nvPicPr>
        <p:blipFill>
          <a:blip r:embed="rId14">
            <a:extLst>
              <a:ext uri="{96DAC541-7B7A-43D3-8B79-37D633B846F1}">
                <asvg:svgBlip xmlns:asvg="http://schemas.microsoft.com/office/drawing/2016/SVG/main" r:embed="rId15"/>
              </a:ext>
            </a:extLst>
          </a:blip>
          <a:srcRect/>
          <a:stretch/>
        </p:blipFill>
        <p:spPr>
          <a:xfrm>
            <a:off x="6650099" y="4639808"/>
            <a:ext cx="1947243" cy="2498675"/>
          </a:xfrm>
          <a:prstGeom prst="rect">
            <a:avLst/>
          </a:prstGeom>
        </p:spPr>
      </p:pic>
      <p:pic>
        <p:nvPicPr>
          <p:cNvPr id="15" name="Picture 26" descr="Person wearing a mask">
            <a:extLst>
              <a:ext uri="{FF2B5EF4-FFF2-40B4-BE49-F238E27FC236}">
                <a16:creationId xmlns:a16="http://schemas.microsoft.com/office/drawing/2014/main" id="{88C56E4C-3E7D-D5EC-065E-DD4D185CEC29}"/>
              </a:ext>
            </a:extLst>
          </p:cNvPr>
          <p:cNvPicPr>
            <a:picLocks noChangeAspect="1"/>
          </p:cNvPicPr>
          <p:nvPr/>
        </p:nvPicPr>
        <p:blipFill>
          <a:blip r:embed="rId16">
            <a:extLst>
              <a:ext uri="{96DAC541-7B7A-43D3-8B79-37D633B846F1}">
                <asvg:svgBlip xmlns:asvg="http://schemas.microsoft.com/office/drawing/2016/SVG/main" r:embed="rId17"/>
              </a:ext>
            </a:extLst>
          </a:blip>
          <a:srcRect/>
          <a:stretch/>
        </p:blipFill>
        <p:spPr>
          <a:xfrm rot="16200000">
            <a:off x="3165749" y="735658"/>
            <a:ext cx="1079522" cy="1646544"/>
          </a:xfrm>
          <a:prstGeom prst="rect">
            <a:avLst/>
          </a:prstGeom>
        </p:spPr>
      </p:pic>
      <p:pic>
        <p:nvPicPr>
          <p:cNvPr id="16" name="Picture 26" descr="Woman with afro hair">
            <a:extLst>
              <a:ext uri="{FF2B5EF4-FFF2-40B4-BE49-F238E27FC236}">
                <a16:creationId xmlns:a16="http://schemas.microsoft.com/office/drawing/2014/main" id="{55F2027E-EE49-0FF2-9DEE-2CB59B092B55}"/>
              </a:ext>
            </a:extLst>
          </p:cNvPr>
          <p:cNvPicPr>
            <a:picLocks noChangeAspect="1"/>
          </p:cNvPicPr>
          <p:nvPr/>
        </p:nvPicPr>
        <p:blipFill>
          <a:blip r:embed="rId18">
            <a:extLst>
              <a:ext uri="{96DAC541-7B7A-43D3-8B79-37D633B846F1}">
                <asvg:svgBlip xmlns:asvg="http://schemas.microsoft.com/office/drawing/2016/SVG/main" r:embed="rId19"/>
              </a:ext>
            </a:extLst>
          </a:blip>
          <a:srcRect/>
          <a:stretch/>
        </p:blipFill>
        <p:spPr>
          <a:xfrm>
            <a:off x="6361046" y="2290287"/>
            <a:ext cx="620319" cy="2038191"/>
          </a:xfrm>
          <a:prstGeom prst="rect">
            <a:avLst/>
          </a:prstGeom>
        </p:spPr>
      </p:pic>
      <p:pic>
        <p:nvPicPr>
          <p:cNvPr id="14" name="Picture 26" descr="A waving man">
            <a:extLst>
              <a:ext uri="{FF2B5EF4-FFF2-40B4-BE49-F238E27FC236}">
                <a16:creationId xmlns:a16="http://schemas.microsoft.com/office/drawing/2014/main" id="{AADB9EA9-F625-C990-5CDC-87C31A2048FC}"/>
              </a:ext>
            </a:extLst>
          </p:cNvPr>
          <p:cNvPicPr>
            <a:picLocks noChangeAspect="1"/>
          </p:cNvPicPr>
          <p:nvPr/>
        </p:nvPicPr>
        <p:blipFill>
          <a:blip r:embed="rId20">
            <a:extLst>
              <a:ext uri="{96DAC541-7B7A-43D3-8B79-37D633B846F1}">
                <asvg:svgBlip xmlns:asvg="http://schemas.microsoft.com/office/drawing/2016/SVG/main" r:embed="rId21"/>
              </a:ext>
            </a:extLst>
          </a:blip>
          <a:srcRect/>
          <a:stretch/>
        </p:blipFill>
        <p:spPr>
          <a:xfrm>
            <a:off x="6784605" y="2329368"/>
            <a:ext cx="662412" cy="2038191"/>
          </a:xfrm>
          <a:prstGeom prst="rect">
            <a:avLst/>
          </a:prstGeom>
        </p:spPr>
      </p:pic>
      <p:sp>
        <p:nvSpPr>
          <p:cNvPr id="18" name="Rectangle 17">
            <a:extLst>
              <a:ext uri="{FF2B5EF4-FFF2-40B4-BE49-F238E27FC236}">
                <a16:creationId xmlns:a16="http://schemas.microsoft.com/office/drawing/2014/main" id="{7BCEB081-F04D-EE90-5593-6ACFCDB30B7F}"/>
              </a:ext>
            </a:extLst>
          </p:cNvPr>
          <p:cNvSpPr/>
          <p:nvPr/>
        </p:nvSpPr>
        <p:spPr>
          <a:xfrm>
            <a:off x="4323003" y="1051099"/>
            <a:ext cx="7620758" cy="1015663"/>
          </a:xfrm>
          <a:prstGeom prst="rect">
            <a:avLst/>
          </a:prstGeom>
          <a:solidFill>
            <a:srgbClr val="E9C46A"/>
          </a:solidFill>
        </p:spPr>
        <p:txBody>
          <a:bodyPr wrap="square" lIns="91440" tIns="45720" rIns="91440" bIns="45720">
            <a:spAutoFit/>
          </a:bodyPr>
          <a:lstStyle/>
          <a:p>
            <a:pPr algn="ctr"/>
            <a:r>
              <a:rPr lang="en-GB" sz="6000" b="1" cap="none" spc="0" dirty="0">
                <a:ln w="6600">
                  <a:solidFill>
                    <a:schemeClr val="accent2"/>
                  </a:solidFill>
                  <a:prstDash val="solid"/>
                </a:ln>
                <a:solidFill>
                  <a:srgbClr val="FFFFFF"/>
                </a:solidFill>
                <a:effectLst>
                  <a:outerShdw dist="38100" dir="2700000" algn="tl" rotWithShape="0">
                    <a:schemeClr val="accent2"/>
                  </a:outerShdw>
                </a:effectLst>
              </a:rPr>
              <a:t>The Happiness Project</a:t>
            </a:r>
          </a:p>
        </p:txBody>
      </p:sp>
    </p:spTree>
    <p:extLst>
      <p:ext uri="{BB962C8B-B14F-4D97-AF65-F5344CB8AC3E}">
        <p14:creationId xmlns:p14="http://schemas.microsoft.com/office/powerpoint/2010/main" val="2894382313"/>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accel="50000" decel="50000" autoRev="1" fill="hold" nodeType="withEffect">
                                  <p:stCondLst>
                                    <p:cond delay="0"/>
                                  </p:stCondLst>
                                  <p:childTnLst>
                                    <p:animRot by="600000">
                                      <p:cBhvr>
                                        <p:cTn id="6" dur="2000" fill="hold"/>
                                        <p:tgtEl>
                                          <p:spTgt spid="27"/>
                                        </p:tgtEl>
                                        <p:attrNameLst>
                                          <p:attrName>r</p:attrName>
                                        </p:attrNameLst>
                                      </p:cBhvr>
                                    </p:animRot>
                                  </p:childTnLst>
                                </p:cTn>
                              </p:par>
                              <p:par>
                                <p:cTn id="7" presetID="8" presetClass="emph" presetSubtype="0" repeatCount="indefinite" accel="50000" decel="50000" autoRev="1" fill="hold" nodeType="withEffect">
                                  <p:stCondLst>
                                    <p:cond delay="0"/>
                                  </p:stCondLst>
                                  <p:childTnLst>
                                    <p:animRot by="600000">
                                      <p:cBhvr>
                                        <p:cTn id="8" dur="2000" fill="hold"/>
                                        <p:tgtEl>
                                          <p:spTgt spid="6"/>
                                        </p:tgtEl>
                                        <p:attrNameLst>
                                          <p:attrName>r</p:attrName>
                                        </p:attrNameLst>
                                      </p:cBhvr>
                                    </p:animRot>
                                  </p:childTnLst>
                                </p:cTn>
                              </p:par>
                              <p:par>
                                <p:cTn id="9" presetID="8" presetClass="emph" presetSubtype="0" repeatCount="indefinite" accel="50000" decel="50000" autoRev="1" fill="hold" nodeType="withEffect">
                                  <p:stCondLst>
                                    <p:cond delay="0"/>
                                  </p:stCondLst>
                                  <p:childTnLst>
                                    <p:animRot by="600000">
                                      <p:cBhvr>
                                        <p:cTn id="10" dur="2000" fill="hold"/>
                                        <p:tgtEl>
                                          <p:spTgt spid="8"/>
                                        </p:tgtEl>
                                        <p:attrNameLst>
                                          <p:attrName>r</p:attrName>
                                        </p:attrNameLst>
                                      </p:cBhvr>
                                    </p:animRot>
                                  </p:childTnLst>
                                </p:cTn>
                              </p:par>
                              <p:par>
                                <p:cTn id="11" presetID="8" presetClass="emph" presetSubtype="0" repeatCount="indefinite" autoRev="1" fill="hold" nodeType="withEffect">
                                  <p:stCondLst>
                                    <p:cond delay="0"/>
                                  </p:stCondLst>
                                  <p:childTnLst>
                                    <p:animRot by="1800000">
                                      <p:cBhvr>
                                        <p:cTn id="12" dur="2000" fill="hold"/>
                                        <p:tgtEl>
                                          <p:spTgt spid="1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Freeform 16">
            <a:extLst>
              <a:ext uri="{FF2B5EF4-FFF2-40B4-BE49-F238E27FC236}">
                <a16:creationId xmlns:a16="http://schemas.microsoft.com/office/drawing/2014/main" id="{3FCEEA8C-4CC5-E6D9-E2C9-BA5D639E17E4}"/>
              </a:ext>
            </a:extLst>
          </p:cNvPr>
          <p:cNvSpPr/>
          <p:nvPr/>
        </p:nvSpPr>
        <p:spPr>
          <a:xfrm>
            <a:off x="1001242" y="491886"/>
            <a:ext cx="7707309" cy="6366113"/>
          </a:xfrm>
          <a:custGeom>
            <a:avLst/>
            <a:gdLst>
              <a:gd name="connsiteX0" fmla="*/ 0 w 7248292"/>
              <a:gd name="connsiteY0" fmla="*/ 3147382 h 5986972"/>
              <a:gd name="connsiteX1" fmla="*/ 3033132 w 7248292"/>
              <a:gd name="connsiteY1" fmla="*/ 3147382 h 5986972"/>
              <a:gd name="connsiteX2" fmla="*/ 3033132 w 7248292"/>
              <a:gd name="connsiteY2" fmla="*/ 5314927 h 5986972"/>
              <a:gd name="connsiteX3" fmla="*/ 0 w 7248292"/>
              <a:gd name="connsiteY3" fmla="*/ 5314927 h 5986972"/>
              <a:gd name="connsiteX4" fmla="*/ 3122341 w 7248292"/>
              <a:gd name="connsiteY4" fmla="*/ 1573692 h 5986972"/>
              <a:gd name="connsiteX5" fmla="*/ 7248292 w 7248292"/>
              <a:gd name="connsiteY5" fmla="*/ 1573692 h 5986972"/>
              <a:gd name="connsiteX6" fmla="*/ 7248292 w 7248292"/>
              <a:gd name="connsiteY6" fmla="*/ 5986972 h 5986972"/>
              <a:gd name="connsiteX7" fmla="*/ 3122341 w 7248292"/>
              <a:gd name="connsiteY7" fmla="*/ 5986972 h 5986972"/>
              <a:gd name="connsiteX8" fmla="*/ 0 w 7248292"/>
              <a:gd name="connsiteY8" fmla="*/ 0 h 5986972"/>
              <a:gd name="connsiteX9" fmla="*/ 3033132 w 7248292"/>
              <a:gd name="connsiteY9" fmla="*/ 0 h 5986972"/>
              <a:gd name="connsiteX10" fmla="*/ 3033132 w 7248292"/>
              <a:gd name="connsiteY10" fmla="*/ 3033132 h 5986972"/>
              <a:gd name="connsiteX11" fmla="*/ 0 w 7248292"/>
              <a:gd name="connsiteY11" fmla="*/ 3033132 h 5986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248292" h="5986972">
                <a:moveTo>
                  <a:pt x="0" y="3147382"/>
                </a:moveTo>
                <a:lnTo>
                  <a:pt x="3033132" y="3147382"/>
                </a:lnTo>
                <a:lnTo>
                  <a:pt x="3033132" y="5314927"/>
                </a:lnTo>
                <a:lnTo>
                  <a:pt x="0" y="5314927"/>
                </a:lnTo>
                <a:close/>
                <a:moveTo>
                  <a:pt x="3122341" y="1573692"/>
                </a:moveTo>
                <a:lnTo>
                  <a:pt x="7248292" y="1573692"/>
                </a:lnTo>
                <a:lnTo>
                  <a:pt x="7248292" y="5986972"/>
                </a:lnTo>
                <a:lnTo>
                  <a:pt x="3122341" y="5986972"/>
                </a:lnTo>
                <a:close/>
                <a:moveTo>
                  <a:pt x="0" y="0"/>
                </a:moveTo>
                <a:lnTo>
                  <a:pt x="3033132" y="0"/>
                </a:lnTo>
                <a:lnTo>
                  <a:pt x="3033132" y="3033132"/>
                </a:lnTo>
                <a:lnTo>
                  <a:pt x="0" y="3033132"/>
                </a:lnTo>
                <a:close/>
              </a:path>
            </a:pathLst>
          </a:cu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MX" dirty="0"/>
          </a:p>
        </p:txBody>
      </p:sp>
      <p:pic>
        <p:nvPicPr>
          <p:cNvPr id="27" name="Picture 26" descr="Boy wearing cape">
            <a:extLst>
              <a:ext uri="{FF2B5EF4-FFF2-40B4-BE49-F238E27FC236}">
                <a16:creationId xmlns:a16="http://schemas.microsoft.com/office/drawing/2014/main" id="{2391330F-213E-7F6F-3879-96B0BA64E0AD}"/>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rot="742279">
            <a:off x="827945" y="1895773"/>
            <a:ext cx="3187462" cy="6608672"/>
          </a:xfrm>
          <a:prstGeom prst="rect">
            <a:avLst/>
          </a:prstGeom>
        </p:spPr>
      </p:pic>
      <p:sp>
        <p:nvSpPr>
          <p:cNvPr id="4" name="TextBox 3">
            <a:extLst>
              <a:ext uri="{FF2B5EF4-FFF2-40B4-BE49-F238E27FC236}">
                <a16:creationId xmlns:a16="http://schemas.microsoft.com/office/drawing/2014/main" id="{2A7D0BA5-A103-03E1-7D23-17418EFF5275}"/>
              </a:ext>
            </a:extLst>
          </p:cNvPr>
          <p:cNvSpPr txBox="1"/>
          <p:nvPr/>
        </p:nvSpPr>
        <p:spPr>
          <a:xfrm>
            <a:off x="4335631" y="502019"/>
            <a:ext cx="6993325" cy="461665"/>
          </a:xfrm>
          <a:prstGeom prst="rect">
            <a:avLst/>
          </a:prstGeom>
          <a:solidFill>
            <a:srgbClr val="E86F51"/>
          </a:solidFill>
        </p:spPr>
        <p:txBody>
          <a:bodyPr wrap="none" rtlCol="0">
            <a:spAutoFit/>
          </a:bodyPr>
          <a:lstStyle/>
          <a:p>
            <a:r>
              <a:rPr lang="en-US" sz="2400" dirty="0">
                <a:solidFill>
                  <a:srgbClr val="E9C46A"/>
                </a:solidFill>
                <a:cs typeface="Elephant Pro" panose="020F0502020204030204" pitchFamily="34" charset="0"/>
              </a:rPr>
              <a:t>Will our model classify you as ‘Happy’ or ‘Not Happy’?</a:t>
            </a:r>
            <a:endParaRPr lang="en-MX" sz="2400" dirty="0">
              <a:solidFill>
                <a:srgbClr val="E9C46A"/>
              </a:solidFill>
              <a:cs typeface="Elephant Pro" panose="020F0502020204030204" pitchFamily="34" charset="0"/>
            </a:endParaRPr>
          </a:p>
        </p:txBody>
      </p:sp>
      <p:pic>
        <p:nvPicPr>
          <p:cNvPr id="7" name="Picture 26" descr="Woman wearing shirt with pattern">
            <a:extLst>
              <a:ext uri="{FF2B5EF4-FFF2-40B4-BE49-F238E27FC236}">
                <a16:creationId xmlns:a16="http://schemas.microsoft.com/office/drawing/2014/main" id="{B22739C2-D7EC-44FF-2492-0D0075D62FA9}"/>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1067139" y="671560"/>
            <a:ext cx="1056009" cy="2364098"/>
          </a:xfrm>
          <a:prstGeom prst="rect">
            <a:avLst/>
          </a:prstGeom>
        </p:spPr>
      </p:pic>
      <p:pic>
        <p:nvPicPr>
          <p:cNvPr id="8" name="Picture 26" descr="Man wearing a hoodie">
            <a:extLst>
              <a:ext uri="{FF2B5EF4-FFF2-40B4-BE49-F238E27FC236}">
                <a16:creationId xmlns:a16="http://schemas.microsoft.com/office/drawing/2014/main" id="{E0ACF71F-6D44-842E-B7C4-266C131860A9}"/>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3949017" y="4488473"/>
            <a:ext cx="1969550" cy="2652068"/>
          </a:xfrm>
          <a:prstGeom prst="rect">
            <a:avLst/>
          </a:prstGeom>
        </p:spPr>
      </p:pic>
      <p:pic>
        <p:nvPicPr>
          <p:cNvPr id="10" name="Picture 26" descr="Man wearing shirt with pattern">
            <a:extLst>
              <a:ext uri="{FF2B5EF4-FFF2-40B4-BE49-F238E27FC236}">
                <a16:creationId xmlns:a16="http://schemas.microsoft.com/office/drawing/2014/main" id="{34ACD46E-8190-D725-7F3D-4D40155311CE}"/>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6032628" y="2170357"/>
            <a:ext cx="973452" cy="2364098"/>
          </a:xfrm>
          <a:prstGeom prst="rect">
            <a:avLst/>
          </a:prstGeom>
        </p:spPr>
      </p:pic>
      <p:pic>
        <p:nvPicPr>
          <p:cNvPr id="15" name="Picture 26" descr="Person wearing a mask">
            <a:extLst>
              <a:ext uri="{FF2B5EF4-FFF2-40B4-BE49-F238E27FC236}">
                <a16:creationId xmlns:a16="http://schemas.microsoft.com/office/drawing/2014/main" id="{88C56E4C-3E7D-D5EC-065E-DD4D185CEC29}"/>
              </a:ext>
            </a:extLst>
          </p:cNvPr>
          <p:cNvPicPr>
            <a:picLocks noChangeAspect="1"/>
          </p:cNvPicPr>
          <p:nvPr/>
        </p:nvPicPr>
        <p:blipFill>
          <a:blip r:embed="rId12">
            <a:extLst>
              <a:ext uri="{96DAC541-7B7A-43D3-8B79-37D633B846F1}">
                <asvg:svgBlip xmlns:asvg="http://schemas.microsoft.com/office/drawing/2016/SVG/main" r:embed="rId13"/>
              </a:ext>
            </a:extLst>
          </a:blip>
          <a:srcRect/>
          <a:stretch/>
        </p:blipFill>
        <p:spPr>
          <a:xfrm rot="16200000">
            <a:off x="2950568" y="705964"/>
            <a:ext cx="1159799" cy="1768986"/>
          </a:xfrm>
          <a:prstGeom prst="rect">
            <a:avLst/>
          </a:prstGeom>
        </p:spPr>
      </p:pic>
      <p:pic>
        <p:nvPicPr>
          <p:cNvPr id="6" name="Picture 26" descr="Woman taking a photo">
            <a:extLst>
              <a:ext uri="{FF2B5EF4-FFF2-40B4-BE49-F238E27FC236}">
                <a16:creationId xmlns:a16="http://schemas.microsoft.com/office/drawing/2014/main" id="{EC1F1447-4EB0-FEBD-7A02-853D115E02AC}"/>
              </a:ext>
            </a:extLst>
          </p:cNvPr>
          <p:cNvPicPr>
            <a:picLocks noChangeAspect="1"/>
          </p:cNvPicPr>
          <p:nvPr/>
        </p:nvPicPr>
        <p:blipFill>
          <a:blip r:embed="rId14">
            <a:extLst>
              <a:ext uri="{96DAC541-7B7A-43D3-8B79-37D633B846F1}">
                <asvg:svgBlip xmlns:asvg="http://schemas.microsoft.com/office/drawing/2016/SVG/main" r:embed="rId15"/>
              </a:ext>
            </a:extLst>
          </a:blip>
          <a:srcRect/>
          <a:stretch/>
        </p:blipFill>
        <p:spPr>
          <a:xfrm>
            <a:off x="5181242" y="4678678"/>
            <a:ext cx="1947243" cy="2498675"/>
          </a:xfrm>
          <a:prstGeom prst="rect">
            <a:avLst/>
          </a:prstGeom>
        </p:spPr>
      </p:pic>
      <p:pic>
        <p:nvPicPr>
          <p:cNvPr id="16" name="Picture 26" descr="Woman with afro hair">
            <a:extLst>
              <a:ext uri="{FF2B5EF4-FFF2-40B4-BE49-F238E27FC236}">
                <a16:creationId xmlns:a16="http://schemas.microsoft.com/office/drawing/2014/main" id="{55F2027E-EE49-0FF2-9DEE-2CB59B092B55}"/>
              </a:ext>
            </a:extLst>
          </p:cNvPr>
          <p:cNvPicPr>
            <a:picLocks noChangeAspect="1"/>
          </p:cNvPicPr>
          <p:nvPr/>
        </p:nvPicPr>
        <p:blipFill>
          <a:blip r:embed="rId16">
            <a:extLst>
              <a:ext uri="{96DAC541-7B7A-43D3-8B79-37D633B846F1}">
                <asvg:svgBlip xmlns:asvg="http://schemas.microsoft.com/office/drawing/2016/SVG/main" r:embed="rId17"/>
              </a:ext>
            </a:extLst>
          </a:blip>
          <a:srcRect/>
          <a:stretch/>
        </p:blipFill>
        <p:spPr>
          <a:xfrm>
            <a:off x="6564920" y="2424189"/>
            <a:ext cx="620319" cy="2038191"/>
          </a:xfrm>
          <a:prstGeom prst="rect">
            <a:avLst/>
          </a:prstGeom>
        </p:spPr>
      </p:pic>
      <p:sp>
        <p:nvSpPr>
          <p:cNvPr id="18" name="Rectangle 17">
            <a:extLst>
              <a:ext uri="{FF2B5EF4-FFF2-40B4-BE49-F238E27FC236}">
                <a16:creationId xmlns:a16="http://schemas.microsoft.com/office/drawing/2014/main" id="{7BCEB081-F04D-EE90-5593-6ACFCDB30B7F}"/>
              </a:ext>
            </a:extLst>
          </p:cNvPr>
          <p:cNvSpPr/>
          <p:nvPr/>
        </p:nvSpPr>
        <p:spPr>
          <a:xfrm>
            <a:off x="4323003" y="1051099"/>
            <a:ext cx="7620758" cy="1015663"/>
          </a:xfrm>
          <a:prstGeom prst="rect">
            <a:avLst/>
          </a:prstGeom>
          <a:solidFill>
            <a:srgbClr val="E9C46A"/>
          </a:solidFill>
        </p:spPr>
        <p:txBody>
          <a:bodyPr wrap="square" lIns="91440" tIns="45720" rIns="91440" bIns="45720">
            <a:spAutoFit/>
          </a:bodyPr>
          <a:lstStyle/>
          <a:p>
            <a:pPr algn="ctr"/>
            <a:r>
              <a:rPr lang="en-GB" sz="6000" b="1" cap="none" spc="0" dirty="0">
                <a:ln w="6600">
                  <a:solidFill>
                    <a:schemeClr val="accent2"/>
                  </a:solidFill>
                  <a:prstDash val="solid"/>
                </a:ln>
                <a:solidFill>
                  <a:srgbClr val="FFFFFF"/>
                </a:solidFill>
                <a:effectLst>
                  <a:outerShdw dist="38100" dir="2700000" algn="tl" rotWithShape="0">
                    <a:schemeClr val="accent2"/>
                  </a:outerShdw>
                </a:effectLst>
              </a:rPr>
              <a:t>Find </a:t>
            </a:r>
            <a:r>
              <a:rPr lang="en-GB" sz="6000" b="1" dirty="0">
                <a:ln w="6600">
                  <a:solidFill>
                    <a:schemeClr val="accent2"/>
                  </a:solidFill>
                  <a:prstDash val="solid"/>
                </a:ln>
                <a:solidFill>
                  <a:srgbClr val="FFFFFF"/>
                </a:solidFill>
                <a:effectLst>
                  <a:outerShdw dist="38100" dir="2700000" algn="tl" rotWithShape="0">
                    <a:schemeClr val="accent2"/>
                  </a:outerShdw>
                </a:effectLst>
              </a:rPr>
              <a:t>Out For Yourself</a:t>
            </a:r>
            <a:endParaRPr lang="en-GB" sz="6000" b="1" cap="none" spc="0" dirty="0">
              <a:ln w="6600">
                <a:solidFill>
                  <a:schemeClr val="accent2"/>
                </a:solidFill>
                <a:prstDash val="solid"/>
              </a:ln>
              <a:solidFill>
                <a:srgbClr val="FFFFFF"/>
              </a:solidFill>
              <a:effectLst>
                <a:outerShdw dist="38100" dir="2700000" algn="tl" rotWithShape="0">
                  <a:schemeClr val="accent2"/>
                </a:outerShdw>
              </a:effectLst>
            </a:endParaRPr>
          </a:p>
        </p:txBody>
      </p:sp>
      <p:pic>
        <p:nvPicPr>
          <p:cNvPr id="3" name="Picture 26" descr="Woman holding sign">
            <a:extLst>
              <a:ext uri="{FF2B5EF4-FFF2-40B4-BE49-F238E27FC236}">
                <a16:creationId xmlns:a16="http://schemas.microsoft.com/office/drawing/2014/main" id="{395B8CC2-43C8-0DC9-6D5E-0F6D931E7B92}"/>
              </a:ext>
            </a:extLst>
          </p:cNvPr>
          <p:cNvPicPr>
            <a:picLocks noChangeAspect="1"/>
          </p:cNvPicPr>
          <p:nvPr/>
        </p:nvPicPr>
        <p:blipFill>
          <a:blip r:embed="rId18">
            <a:extLst>
              <a:ext uri="{96DAC541-7B7A-43D3-8B79-37D633B846F1}">
                <asvg:svgBlip xmlns:asvg="http://schemas.microsoft.com/office/drawing/2016/SVG/main" r:embed="rId19"/>
              </a:ext>
            </a:extLst>
          </a:blip>
          <a:srcRect/>
          <a:stretch/>
        </p:blipFill>
        <p:spPr>
          <a:xfrm>
            <a:off x="7500980" y="1780880"/>
            <a:ext cx="4691020" cy="8294272"/>
          </a:xfrm>
          <a:prstGeom prst="rect">
            <a:avLst/>
          </a:prstGeom>
        </p:spPr>
      </p:pic>
      <p:pic>
        <p:nvPicPr>
          <p:cNvPr id="5" name="Picture 4">
            <a:extLst>
              <a:ext uri="{FF2B5EF4-FFF2-40B4-BE49-F238E27FC236}">
                <a16:creationId xmlns:a16="http://schemas.microsoft.com/office/drawing/2014/main" id="{C82C380C-01E7-E672-AF21-C7DABAE881E9}"/>
              </a:ext>
            </a:extLst>
          </p:cNvPr>
          <p:cNvPicPr>
            <a:picLocks noChangeAspect="1"/>
          </p:cNvPicPr>
          <p:nvPr/>
        </p:nvPicPr>
        <p:blipFill>
          <a:blip r:embed="rId20"/>
          <a:stretch>
            <a:fillRect/>
          </a:stretch>
        </p:blipFill>
        <p:spPr>
          <a:xfrm>
            <a:off x="8762538" y="3715473"/>
            <a:ext cx="2199189" cy="2199189"/>
          </a:xfrm>
          <a:prstGeom prst="rect">
            <a:avLst/>
          </a:prstGeom>
        </p:spPr>
      </p:pic>
    </p:spTree>
    <p:extLst>
      <p:ext uri="{BB962C8B-B14F-4D97-AF65-F5344CB8AC3E}">
        <p14:creationId xmlns:p14="http://schemas.microsoft.com/office/powerpoint/2010/main" val="584620505"/>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accel="50000" decel="50000" autoRev="1" fill="hold" nodeType="withEffect">
                                  <p:stCondLst>
                                    <p:cond delay="0"/>
                                  </p:stCondLst>
                                  <p:childTnLst>
                                    <p:animRot by="600000">
                                      <p:cBhvr>
                                        <p:cTn id="6" dur="2000" fill="hold"/>
                                        <p:tgtEl>
                                          <p:spTgt spid="27"/>
                                        </p:tgtEl>
                                        <p:attrNameLst>
                                          <p:attrName>r</p:attrName>
                                        </p:attrNameLst>
                                      </p:cBhvr>
                                    </p:animRot>
                                  </p:childTnLst>
                                </p:cTn>
                              </p:par>
                              <p:par>
                                <p:cTn id="7" presetID="8" presetClass="emph" presetSubtype="0" repeatCount="indefinite" accel="50000" decel="50000" autoRev="1" fill="hold" nodeType="withEffect">
                                  <p:stCondLst>
                                    <p:cond delay="0"/>
                                  </p:stCondLst>
                                  <p:childTnLst>
                                    <p:animRot by="600000">
                                      <p:cBhvr>
                                        <p:cTn id="8" dur="2000" fill="hold"/>
                                        <p:tgtEl>
                                          <p:spTgt spid="6"/>
                                        </p:tgtEl>
                                        <p:attrNameLst>
                                          <p:attrName>r</p:attrName>
                                        </p:attrNameLst>
                                      </p:cBhvr>
                                    </p:animRot>
                                  </p:childTnLst>
                                </p:cTn>
                              </p:par>
                              <p:par>
                                <p:cTn id="9" presetID="8" presetClass="emph" presetSubtype="0" repeatCount="indefinite" accel="50000" decel="50000" autoRev="1" fill="hold" nodeType="withEffect">
                                  <p:stCondLst>
                                    <p:cond delay="0"/>
                                  </p:stCondLst>
                                  <p:childTnLst>
                                    <p:animRot by="600000">
                                      <p:cBhvr>
                                        <p:cTn id="10" dur="2000" fill="hold"/>
                                        <p:tgtEl>
                                          <p:spTgt spid="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86C7DEC0-B76D-B0B9-797E-79130E348507}"/>
              </a:ext>
            </a:extLst>
          </p:cNvPr>
          <p:cNvSpPr txBox="1"/>
          <p:nvPr/>
        </p:nvSpPr>
        <p:spPr>
          <a:xfrm>
            <a:off x="7569844" y="1997034"/>
            <a:ext cx="4317356" cy="1938992"/>
          </a:xfrm>
          <a:prstGeom prst="rect">
            <a:avLst/>
          </a:prstGeom>
          <a:noFill/>
        </p:spPr>
        <p:txBody>
          <a:bodyPr wrap="square" lIns="0" tIns="0" rIns="0" bIns="0" rtlCol="0">
            <a:spAutoFit/>
          </a:bodyPr>
          <a:lstStyle/>
          <a:p>
            <a:pPr algn="ctr"/>
            <a:r>
              <a:rPr lang="en-US" dirty="0">
                <a:solidFill>
                  <a:srgbClr val="299D8F"/>
                </a:solidFill>
              </a:rPr>
              <a:t>Utilizing global data to predict individual happiness.</a:t>
            </a:r>
          </a:p>
          <a:p>
            <a:pPr algn="ctr"/>
            <a:endParaRPr lang="en-US" dirty="0">
              <a:solidFill>
                <a:srgbClr val="299D8F"/>
              </a:solidFill>
            </a:endParaRPr>
          </a:p>
          <a:p>
            <a:pPr algn="ctr"/>
            <a:r>
              <a:rPr lang="en-US" dirty="0">
                <a:solidFill>
                  <a:srgbClr val="264653"/>
                </a:solidFill>
              </a:rPr>
              <a:t>Insight into factors that contribute to well-being.</a:t>
            </a:r>
          </a:p>
          <a:p>
            <a:pPr algn="ctr"/>
            <a:endParaRPr lang="en-US" dirty="0">
              <a:solidFill>
                <a:srgbClr val="299D8F"/>
              </a:solidFill>
            </a:endParaRPr>
          </a:p>
          <a:p>
            <a:pPr algn="ctr"/>
            <a:r>
              <a:rPr lang="en-US" dirty="0">
                <a:solidFill>
                  <a:srgbClr val="299D8F"/>
                </a:solidFill>
              </a:rPr>
              <a:t> Enhancing awareness and personal growth.</a:t>
            </a:r>
          </a:p>
        </p:txBody>
      </p:sp>
      <p:sp>
        <p:nvSpPr>
          <p:cNvPr id="2" name="Rectangle 1">
            <a:extLst>
              <a:ext uri="{FF2B5EF4-FFF2-40B4-BE49-F238E27FC236}">
                <a16:creationId xmlns:a16="http://schemas.microsoft.com/office/drawing/2014/main" id="{0D1EACD4-8532-500B-089F-FEE19AA0D150}"/>
              </a:ext>
            </a:extLst>
          </p:cNvPr>
          <p:cNvSpPr/>
          <p:nvPr/>
        </p:nvSpPr>
        <p:spPr>
          <a:xfrm>
            <a:off x="5558415" y="242609"/>
            <a:ext cx="6494155" cy="923330"/>
          </a:xfrm>
          <a:prstGeom prst="rect">
            <a:avLst/>
          </a:prstGeom>
          <a:solidFill>
            <a:srgbClr val="E9C46A"/>
          </a:solidFill>
        </p:spPr>
        <p:txBody>
          <a:bodyPr wrap="square" lIns="91440" tIns="45720" rIns="91440" bIns="45720">
            <a:spAutoFit/>
          </a:bodyPr>
          <a:lstStyle/>
          <a:p>
            <a:pPr algn="ctr"/>
            <a:r>
              <a:rPr lang="en-GB" sz="5400" b="1" cap="none" spc="0" dirty="0">
                <a:ln w="6600">
                  <a:solidFill>
                    <a:schemeClr val="accent2"/>
                  </a:solidFill>
                  <a:prstDash val="solid"/>
                </a:ln>
                <a:solidFill>
                  <a:srgbClr val="FFFFFF"/>
                </a:solidFill>
                <a:effectLst>
                  <a:outerShdw dist="38100" dir="2700000" algn="tl" rotWithShape="0">
                    <a:schemeClr val="accent2"/>
                  </a:outerShdw>
                </a:effectLst>
              </a:rPr>
              <a:t>Unlocking Happiness</a:t>
            </a:r>
          </a:p>
        </p:txBody>
      </p:sp>
      <p:sp>
        <p:nvSpPr>
          <p:cNvPr id="5" name="TextBox 4">
            <a:extLst>
              <a:ext uri="{FF2B5EF4-FFF2-40B4-BE49-F238E27FC236}">
                <a16:creationId xmlns:a16="http://schemas.microsoft.com/office/drawing/2014/main" id="{A2C1942F-FA32-13EA-0CB0-59CF24D69BA1}"/>
              </a:ext>
            </a:extLst>
          </p:cNvPr>
          <p:cNvSpPr txBox="1"/>
          <p:nvPr/>
        </p:nvSpPr>
        <p:spPr>
          <a:xfrm>
            <a:off x="6944633" y="1238355"/>
            <a:ext cx="5107937" cy="400110"/>
          </a:xfrm>
          <a:prstGeom prst="rect">
            <a:avLst/>
          </a:prstGeom>
          <a:solidFill>
            <a:srgbClr val="E86F51"/>
          </a:solidFill>
        </p:spPr>
        <p:txBody>
          <a:bodyPr wrap="none" rtlCol="0">
            <a:spAutoFit/>
          </a:bodyPr>
          <a:lstStyle/>
          <a:p>
            <a:r>
              <a:rPr lang="en-US" sz="2000" dirty="0">
                <a:solidFill>
                  <a:srgbClr val="E9C46A"/>
                </a:solidFill>
              </a:rPr>
              <a:t>Understanding What Influences Our Well-being</a:t>
            </a:r>
            <a:endParaRPr lang="en-GB" sz="2000" dirty="0">
              <a:solidFill>
                <a:srgbClr val="E9C46A"/>
              </a:solidFill>
            </a:endParaRPr>
          </a:p>
        </p:txBody>
      </p:sp>
      <p:pic>
        <p:nvPicPr>
          <p:cNvPr id="9" name="Picture 26" descr="Woman taking a photo">
            <a:extLst>
              <a:ext uri="{FF2B5EF4-FFF2-40B4-BE49-F238E27FC236}">
                <a16:creationId xmlns:a16="http://schemas.microsoft.com/office/drawing/2014/main" id="{3E648A1A-6911-4F5F-4C67-62856B4A65AD}"/>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8593834" y="4245345"/>
            <a:ext cx="2299348" cy="2950491"/>
          </a:xfrm>
          <a:prstGeom prst="rect">
            <a:avLst/>
          </a:prstGeom>
        </p:spPr>
      </p:pic>
      <p:pic>
        <p:nvPicPr>
          <p:cNvPr id="19" name="Picture 18" descr="A screenshot of a computer screen&#10;&#10;Description automatically generated">
            <a:extLst>
              <a:ext uri="{FF2B5EF4-FFF2-40B4-BE49-F238E27FC236}">
                <a16:creationId xmlns:a16="http://schemas.microsoft.com/office/drawing/2014/main" id="{C80C6037-525E-96A1-58D2-6B9738B5CF3E}"/>
              </a:ext>
            </a:extLst>
          </p:cNvPr>
          <p:cNvPicPr>
            <a:picLocks noChangeAspect="1"/>
          </p:cNvPicPr>
          <p:nvPr/>
        </p:nvPicPr>
        <p:blipFill>
          <a:blip r:embed="rId5"/>
          <a:stretch>
            <a:fillRect/>
          </a:stretch>
        </p:blipFill>
        <p:spPr>
          <a:xfrm>
            <a:off x="199588" y="1823680"/>
            <a:ext cx="7034471" cy="4652469"/>
          </a:xfrm>
          <a:prstGeom prst="rect">
            <a:avLst/>
          </a:prstGeom>
        </p:spPr>
      </p:pic>
    </p:spTree>
    <p:extLst>
      <p:ext uri="{BB962C8B-B14F-4D97-AF65-F5344CB8AC3E}">
        <p14:creationId xmlns:p14="http://schemas.microsoft.com/office/powerpoint/2010/main" val="3252866244"/>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accel="50000" decel="50000" autoRev="1" fill="hold" nodeType="withEffect">
                                  <p:stCondLst>
                                    <p:cond delay="0"/>
                                  </p:stCondLst>
                                  <p:childTnLst>
                                    <p:animRot by="600000">
                                      <p:cBhvr>
                                        <p:cTn id="6" dur="2000" fill="hold"/>
                                        <p:tgtEl>
                                          <p:spTgt spid="9"/>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B4D7D3B-7B9B-AC95-34B5-B49A2FF2C289}"/>
              </a:ext>
            </a:extLst>
          </p:cNvPr>
          <p:cNvSpPr/>
          <p:nvPr/>
        </p:nvSpPr>
        <p:spPr>
          <a:xfrm>
            <a:off x="262515" y="318809"/>
            <a:ext cx="8729085" cy="923330"/>
          </a:xfrm>
          <a:prstGeom prst="rect">
            <a:avLst/>
          </a:prstGeom>
          <a:solidFill>
            <a:srgbClr val="E9C46A"/>
          </a:solidFill>
        </p:spPr>
        <p:txBody>
          <a:bodyPr wrap="square" lIns="91440" tIns="45720" rIns="91440" bIns="45720">
            <a:spAutoFit/>
          </a:bodyPr>
          <a:lstStyle/>
          <a:p>
            <a:pPr algn="ctr"/>
            <a:r>
              <a:rPr lang="en-GB" sz="5400" b="1" cap="none" spc="0" dirty="0">
                <a:ln w="6600">
                  <a:solidFill>
                    <a:schemeClr val="accent2"/>
                  </a:solidFill>
                  <a:prstDash val="solid"/>
                </a:ln>
                <a:solidFill>
                  <a:srgbClr val="FFFFFF"/>
                </a:solidFill>
                <a:effectLst>
                  <a:outerShdw dist="38100" dir="2700000" algn="tl" rotWithShape="0">
                    <a:schemeClr val="accent2"/>
                  </a:outerShdw>
                </a:effectLst>
              </a:rPr>
              <a:t>Exploring the Data Landscape</a:t>
            </a:r>
          </a:p>
        </p:txBody>
      </p:sp>
      <p:sp>
        <p:nvSpPr>
          <p:cNvPr id="5" name="TextBox 4">
            <a:extLst>
              <a:ext uri="{FF2B5EF4-FFF2-40B4-BE49-F238E27FC236}">
                <a16:creationId xmlns:a16="http://schemas.microsoft.com/office/drawing/2014/main" id="{D7C886FA-6FD7-10CF-43A1-858ADC300AA3}"/>
              </a:ext>
            </a:extLst>
          </p:cNvPr>
          <p:cNvSpPr txBox="1"/>
          <p:nvPr/>
        </p:nvSpPr>
        <p:spPr>
          <a:xfrm>
            <a:off x="262515" y="1298731"/>
            <a:ext cx="2871171" cy="400110"/>
          </a:xfrm>
          <a:prstGeom prst="rect">
            <a:avLst/>
          </a:prstGeom>
          <a:solidFill>
            <a:srgbClr val="E86F51"/>
          </a:solidFill>
        </p:spPr>
        <p:txBody>
          <a:bodyPr wrap="none" rtlCol="0">
            <a:spAutoFit/>
          </a:bodyPr>
          <a:lstStyle/>
          <a:p>
            <a:r>
              <a:rPr lang="en-US" sz="2000" dirty="0">
                <a:solidFill>
                  <a:srgbClr val="E9C46A"/>
                </a:solidFill>
              </a:rPr>
              <a:t>Dataset and Key Variables</a:t>
            </a:r>
            <a:endParaRPr lang="en-GB" sz="2000" dirty="0">
              <a:solidFill>
                <a:srgbClr val="E9C46A"/>
              </a:solidFill>
            </a:endParaRPr>
          </a:p>
        </p:txBody>
      </p:sp>
      <p:pic>
        <p:nvPicPr>
          <p:cNvPr id="7" name="Picture 6" descr="A screenshot of a notebook&#10;&#10;Description automatically generated">
            <a:extLst>
              <a:ext uri="{FF2B5EF4-FFF2-40B4-BE49-F238E27FC236}">
                <a16:creationId xmlns:a16="http://schemas.microsoft.com/office/drawing/2014/main" id="{DF6E3128-3C3D-57BD-67D2-236783B453EA}"/>
              </a:ext>
            </a:extLst>
          </p:cNvPr>
          <p:cNvPicPr>
            <a:picLocks noChangeAspect="1"/>
          </p:cNvPicPr>
          <p:nvPr/>
        </p:nvPicPr>
        <p:blipFill>
          <a:blip r:embed="rId3"/>
          <a:stretch>
            <a:fillRect/>
          </a:stretch>
        </p:blipFill>
        <p:spPr>
          <a:xfrm>
            <a:off x="183552" y="3333994"/>
            <a:ext cx="5912448" cy="1873250"/>
          </a:xfrm>
          <a:prstGeom prst="rect">
            <a:avLst/>
          </a:prstGeom>
        </p:spPr>
      </p:pic>
      <p:pic>
        <p:nvPicPr>
          <p:cNvPr id="9" name="Picture 8" descr="A blue text on a white background&#10;&#10;Description automatically generated">
            <a:extLst>
              <a:ext uri="{FF2B5EF4-FFF2-40B4-BE49-F238E27FC236}">
                <a16:creationId xmlns:a16="http://schemas.microsoft.com/office/drawing/2014/main" id="{B34419B9-2E7F-89E2-42A1-CCAB6BCAC66B}"/>
              </a:ext>
            </a:extLst>
          </p:cNvPr>
          <p:cNvPicPr>
            <a:picLocks noChangeAspect="1"/>
          </p:cNvPicPr>
          <p:nvPr/>
        </p:nvPicPr>
        <p:blipFill>
          <a:blip r:embed="rId4"/>
          <a:stretch>
            <a:fillRect/>
          </a:stretch>
        </p:blipFill>
        <p:spPr>
          <a:xfrm>
            <a:off x="183552" y="2445540"/>
            <a:ext cx="1945586" cy="923329"/>
          </a:xfrm>
          <a:prstGeom prst="rect">
            <a:avLst/>
          </a:prstGeom>
        </p:spPr>
      </p:pic>
      <p:pic>
        <p:nvPicPr>
          <p:cNvPr id="11" name="Picture 26" descr="A waving man">
            <a:extLst>
              <a:ext uri="{FF2B5EF4-FFF2-40B4-BE49-F238E27FC236}">
                <a16:creationId xmlns:a16="http://schemas.microsoft.com/office/drawing/2014/main" id="{5CA898C6-0785-D17F-1468-77DD0C1F90C0}"/>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rot="21003609">
            <a:off x="6256317" y="2587457"/>
            <a:ext cx="1254495" cy="3859985"/>
          </a:xfrm>
          <a:prstGeom prst="rect">
            <a:avLst/>
          </a:prstGeom>
        </p:spPr>
      </p:pic>
      <p:sp>
        <p:nvSpPr>
          <p:cNvPr id="13" name="TextBox 12">
            <a:extLst>
              <a:ext uri="{FF2B5EF4-FFF2-40B4-BE49-F238E27FC236}">
                <a16:creationId xmlns:a16="http://schemas.microsoft.com/office/drawing/2014/main" id="{FDC611F6-FFFD-A8AA-8EED-72C1BA61F2E3}"/>
              </a:ext>
            </a:extLst>
          </p:cNvPr>
          <p:cNvSpPr txBox="1"/>
          <p:nvPr/>
        </p:nvSpPr>
        <p:spPr>
          <a:xfrm>
            <a:off x="6667500" y="1689507"/>
            <a:ext cx="5142118" cy="5016758"/>
          </a:xfrm>
          <a:prstGeom prst="rect">
            <a:avLst/>
          </a:prstGeom>
          <a:noFill/>
        </p:spPr>
        <p:txBody>
          <a:bodyPr wrap="square">
            <a:spAutoFit/>
          </a:bodyPr>
          <a:lstStyle/>
          <a:p>
            <a:pPr algn="r"/>
            <a:endParaRPr lang="en-GB" sz="1600" b="0" u="none" dirty="0">
              <a:solidFill>
                <a:srgbClr val="264653"/>
              </a:solidFill>
            </a:endParaRPr>
          </a:p>
          <a:p>
            <a:pPr algn="r"/>
            <a:r>
              <a:rPr lang="en-GB" sz="1600" b="0" u="none" dirty="0">
                <a:solidFill>
                  <a:srgbClr val="264653"/>
                </a:solidFill>
              </a:rPr>
              <a:t>Reflecting the economic health and individual prosperity.</a:t>
            </a:r>
          </a:p>
          <a:p>
            <a:pPr algn="r"/>
            <a:endParaRPr lang="en-GB" sz="1600" b="0" u="none" dirty="0">
              <a:solidFill>
                <a:srgbClr val="264653"/>
              </a:solidFill>
            </a:endParaRPr>
          </a:p>
          <a:p>
            <a:pPr algn="r"/>
            <a:r>
              <a:rPr lang="en-GB" sz="1600" b="0" u="none" dirty="0">
                <a:solidFill>
                  <a:schemeClr val="bg1"/>
                </a:solidFill>
              </a:rPr>
              <a:t>Social Support</a:t>
            </a:r>
          </a:p>
          <a:p>
            <a:pPr algn="r"/>
            <a:r>
              <a:rPr lang="en-GB" sz="1600" b="0" u="none" dirty="0">
                <a:solidFill>
                  <a:srgbClr val="264653"/>
                </a:solidFill>
              </a:rPr>
              <a:t>Measuring the presence of support networks.</a:t>
            </a:r>
          </a:p>
          <a:p>
            <a:pPr algn="r"/>
            <a:endParaRPr lang="en-GB" sz="1600" b="0" u="none" dirty="0">
              <a:solidFill>
                <a:srgbClr val="264653"/>
              </a:solidFill>
            </a:endParaRPr>
          </a:p>
          <a:p>
            <a:pPr algn="r"/>
            <a:r>
              <a:rPr lang="en-GB" sz="1600" b="0" u="none" dirty="0">
                <a:solidFill>
                  <a:schemeClr val="bg1"/>
                </a:solidFill>
              </a:rPr>
              <a:t>Healthy Life Expectancy</a:t>
            </a:r>
            <a:endParaRPr lang="en-GB" sz="1600" dirty="0">
              <a:solidFill>
                <a:schemeClr val="bg1"/>
              </a:solidFill>
            </a:endParaRPr>
          </a:p>
          <a:p>
            <a:pPr algn="r"/>
            <a:r>
              <a:rPr lang="en-GB" sz="1600" b="0" u="none" dirty="0">
                <a:solidFill>
                  <a:srgbClr val="264653"/>
                </a:solidFill>
              </a:rPr>
              <a:t>Gauging the average health and wellness span.</a:t>
            </a:r>
          </a:p>
          <a:p>
            <a:pPr algn="r"/>
            <a:endParaRPr lang="en-GB" sz="1600" b="0" u="none" dirty="0">
              <a:solidFill>
                <a:srgbClr val="264653"/>
              </a:solidFill>
            </a:endParaRPr>
          </a:p>
          <a:p>
            <a:pPr algn="r"/>
            <a:r>
              <a:rPr lang="en-GB" sz="1600" b="0" u="none" dirty="0">
                <a:solidFill>
                  <a:schemeClr val="bg1"/>
                </a:solidFill>
              </a:rPr>
              <a:t>Freedom to Make Life Choices</a:t>
            </a:r>
            <a:endParaRPr lang="en-GB" sz="1600" dirty="0">
              <a:solidFill>
                <a:schemeClr val="bg1"/>
              </a:solidFill>
            </a:endParaRPr>
          </a:p>
          <a:p>
            <a:pPr algn="r"/>
            <a:r>
              <a:rPr lang="en-GB" sz="1600" b="0" u="none" dirty="0">
                <a:solidFill>
                  <a:srgbClr val="264653"/>
                </a:solidFill>
              </a:rPr>
              <a:t>Assessing the personal autonomy in life decisions.</a:t>
            </a:r>
          </a:p>
          <a:p>
            <a:pPr algn="r"/>
            <a:endParaRPr lang="en-GB" sz="1600" b="0" u="none" dirty="0">
              <a:solidFill>
                <a:srgbClr val="264653"/>
              </a:solidFill>
            </a:endParaRPr>
          </a:p>
          <a:p>
            <a:pPr algn="r"/>
            <a:r>
              <a:rPr lang="en-GB" sz="1600" b="0" u="none" dirty="0">
                <a:solidFill>
                  <a:schemeClr val="bg1"/>
                </a:solidFill>
              </a:rPr>
              <a:t>Generosity</a:t>
            </a:r>
          </a:p>
          <a:p>
            <a:pPr algn="r"/>
            <a:r>
              <a:rPr lang="en-GB" sz="1600" b="0" u="none" dirty="0">
                <a:solidFill>
                  <a:srgbClr val="264653"/>
                </a:solidFill>
              </a:rPr>
              <a:t>Capturing the average propensity to help others.</a:t>
            </a:r>
          </a:p>
          <a:p>
            <a:pPr algn="r"/>
            <a:endParaRPr lang="en-GB" sz="1600" b="0" u="none" dirty="0">
              <a:solidFill>
                <a:srgbClr val="264653"/>
              </a:solidFill>
            </a:endParaRPr>
          </a:p>
          <a:p>
            <a:pPr algn="r"/>
            <a:r>
              <a:rPr lang="en-GB" sz="1600" b="0" u="none" dirty="0">
                <a:solidFill>
                  <a:schemeClr val="bg1"/>
                </a:solidFill>
              </a:rPr>
              <a:t>Perceptions of Corruption</a:t>
            </a:r>
            <a:endParaRPr lang="en-GB" sz="1600" dirty="0">
              <a:solidFill>
                <a:schemeClr val="bg1"/>
              </a:solidFill>
            </a:endParaRPr>
          </a:p>
          <a:p>
            <a:pPr algn="r"/>
            <a:r>
              <a:rPr lang="en-GB" sz="1600" b="0" u="none" dirty="0">
                <a:solidFill>
                  <a:srgbClr val="264653"/>
                </a:solidFill>
              </a:rPr>
              <a:t>Understanding trust in institutions.</a:t>
            </a:r>
          </a:p>
          <a:p>
            <a:pPr algn="r"/>
            <a:endParaRPr lang="en-GB" sz="1600" b="0" u="none" dirty="0">
              <a:solidFill>
                <a:srgbClr val="264653"/>
              </a:solidFill>
            </a:endParaRPr>
          </a:p>
          <a:p>
            <a:pPr algn="r"/>
            <a:r>
              <a:rPr lang="en-GB" sz="1600" b="0" u="none" dirty="0">
                <a:solidFill>
                  <a:schemeClr val="bg1"/>
                </a:solidFill>
              </a:rPr>
              <a:t>Dystopia Residual</a:t>
            </a:r>
          </a:p>
          <a:p>
            <a:pPr algn="r"/>
            <a:r>
              <a:rPr lang="en-GB" sz="1600" b="0" u="none" dirty="0">
                <a:solidFill>
                  <a:srgbClr val="264653"/>
                </a:solidFill>
              </a:rPr>
              <a:t>Representing the unexplained contentment with life.</a:t>
            </a:r>
          </a:p>
        </p:txBody>
      </p:sp>
      <p:sp>
        <p:nvSpPr>
          <p:cNvPr id="14" name="TextBox 13">
            <a:extLst>
              <a:ext uri="{FF2B5EF4-FFF2-40B4-BE49-F238E27FC236}">
                <a16:creationId xmlns:a16="http://schemas.microsoft.com/office/drawing/2014/main" id="{0F82E2E8-73BC-1CE9-78F0-9870CBA4F9FC}"/>
              </a:ext>
            </a:extLst>
          </p:cNvPr>
          <p:cNvSpPr txBox="1"/>
          <p:nvPr/>
        </p:nvSpPr>
        <p:spPr>
          <a:xfrm>
            <a:off x="10170540" y="1556157"/>
            <a:ext cx="1608517" cy="369332"/>
          </a:xfrm>
          <a:prstGeom prst="rect">
            <a:avLst/>
          </a:prstGeom>
          <a:solidFill>
            <a:srgbClr val="264653"/>
          </a:solidFill>
        </p:spPr>
        <p:txBody>
          <a:bodyPr wrap="none" rtlCol="0">
            <a:spAutoFit/>
          </a:bodyPr>
          <a:lstStyle/>
          <a:p>
            <a:pPr algn="r"/>
            <a:r>
              <a:rPr lang="en-GB" dirty="0">
                <a:solidFill>
                  <a:srgbClr val="299D8F"/>
                </a:solidFill>
              </a:rPr>
              <a:t>GDP per Capita</a:t>
            </a:r>
          </a:p>
        </p:txBody>
      </p:sp>
      <p:sp>
        <p:nvSpPr>
          <p:cNvPr id="15" name="TextBox 14">
            <a:extLst>
              <a:ext uri="{FF2B5EF4-FFF2-40B4-BE49-F238E27FC236}">
                <a16:creationId xmlns:a16="http://schemas.microsoft.com/office/drawing/2014/main" id="{35DBA56F-32C7-7EE6-4C83-7ECE934CB7A7}"/>
              </a:ext>
            </a:extLst>
          </p:cNvPr>
          <p:cNvSpPr txBox="1"/>
          <p:nvPr/>
        </p:nvSpPr>
        <p:spPr>
          <a:xfrm>
            <a:off x="10170540" y="2339926"/>
            <a:ext cx="1529586" cy="369332"/>
          </a:xfrm>
          <a:prstGeom prst="rect">
            <a:avLst/>
          </a:prstGeom>
          <a:solidFill>
            <a:srgbClr val="264653"/>
          </a:solidFill>
        </p:spPr>
        <p:txBody>
          <a:bodyPr wrap="none" rtlCol="0">
            <a:spAutoFit/>
          </a:bodyPr>
          <a:lstStyle/>
          <a:p>
            <a:pPr algn="r"/>
            <a:r>
              <a:rPr lang="en-GB" dirty="0">
                <a:solidFill>
                  <a:srgbClr val="299D8F"/>
                </a:solidFill>
              </a:rPr>
              <a:t>Social Support</a:t>
            </a:r>
          </a:p>
        </p:txBody>
      </p:sp>
      <p:sp>
        <p:nvSpPr>
          <p:cNvPr id="16" name="TextBox 15">
            <a:extLst>
              <a:ext uri="{FF2B5EF4-FFF2-40B4-BE49-F238E27FC236}">
                <a16:creationId xmlns:a16="http://schemas.microsoft.com/office/drawing/2014/main" id="{35D17CFF-AC0E-EE6A-58E4-E6336D2CD46D}"/>
              </a:ext>
            </a:extLst>
          </p:cNvPr>
          <p:cNvSpPr txBox="1"/>
          <p:nvPr/>
        </p:nvSpPr>
        <p:spPr>
          <a:xfrm>
            <a:off x="9380706" y="3057267"/>
            <a:ext cx="2398350" cy="369332"/>
          </a:xfrm>
          <a:prstGeom prst="rect">
            <a:avLst/>
          </a:prstGeom>
          <a:solidFill>
            <a:srgbClr val="264653"/>
          </a:solidFill>
        </p:spPr>
        <p:txBody>
          <a:bodyPr wrap="none" rtlCol="0">
            <a:spAutoFit/>
          </a:bodyPr>
          <a:lstStyle/>
          <a:p>
            <a:pPr algn="r"/>
            <a:r>
              <a:rPr lang="en-GB" dirty="0">
                <a:solidFill>
                  <a:srgbClr val="299D8F"/>
                </a:solidFill>
              </a:rPr>
              <a:t>Healthy Life Expectancy</a:t>
            </a:r>
          </a:p>
        </p:txBody>
      </p:sp>
      <p:sp>
        <p:nvSpPr>
          <p:cNvPr id="17" name="TextBox 16">
            <a:extLst>
              <a:ext uri="{FF2B5EF4-FFF2-40B4-BE49-F238E27FC236}">
                <a16:creationId xmlns:a16="http://schemas.microsoft.com/office/drawing/2014/main" id="{27C35B6E-F852-7BA5-AB20-2E7AC42C63B9}"/>
              </a:ext>
            </a:extLst>
          </p:cNvPr>
          <p:cNvSpPr txBox="1"/>
          <p:nvPr/>
        </p:nvSpPr>
        <p:spPr>
          <a:xfrm>
            <a:off x="8770731" y="3804285"/>
            <a:ext cx="3008324" cy="369332"/>
          </a:xfrm>
          <a:prstGeom prst="rect">
            <a:avLst/>
          </a:prstGeom>
          <a:solidFill>
            <a:srgbClr val="264653"/>
          </a:solidFill>
        </p:spPr>
        <p:txBody>
          <a:bodyPr wrap="none" rtlCol="0">
            <a:spAutoFit/>
          </a:bodyPr>
          <a:lstStyle/>
          <a:p>
            <a:pPr algn="r"/>
            <a:r>
              <a:rPr lang="en-GB" dirty="0">
                <a:solidFill>
                  <a:srgbClr val="299D8F"/>
                </a:solidFill>
              </a:rPr>
              <a:t>Freedom to Make Life Choices</a:t>
            </a:r>
          </a:p>
        </p:txBody>
      </p:sp>
      <p:sp>
        <p:nvSpPr>
          <p:cNvPr id="18" name="TextBox 17">
            <a:extLst>
              <a:ext uri="{FF2B5EF4-FFF2-40B4-BE49-F238E27FC236}">
                <a16:creationId xmlns:a16="http://schemas.microsoft.com/office/drawing/2014/main" id="{D86DD7BF-C23E-6A12-FBFC-D622FCA947C7}"/>
              </a:ext>
            </a:extLst>
          </p:cNvPr>
          <p:cNvSpPr txBox="1"/>
          <p:nvPr/>
        </p:nvSpPr>
        <p:spPr>
          <a:xfrm>
            <a:off x="10573789" y="4517449"/>
            <a:ext cx="1205266" cy="369332"/>
          </a:xfrm>
          <a:prstGeom prst="rect">
            <a:avLst/>
          </a:prstGeom>
          <a:solidFill>
            <a:srgbClr val="264653"/>
          </a:solidFill>
        </p:spPr>
        <p:txBody>
          <a:bodyPr wrap="none" rtlCol="0">
            <a:spAutoFit/>
          </a:bodyPr>
          <a:lstStyle/>
          <a:p>
            <a:pPr algn="r"/>
            <a:r>
              <a:rPr lang="en-GB" dirty="0">
                <a:solidFill>
                  <a:srgbClr val="299D8F"/>
                </a:solidFill>
              </a:rPr>
              <a:t>Generosity</a:t>
            </a:r>
          </a:p>
        </p:txBody>
      </p:sp>
      <p:sp>
        <p:nvSpPr>
          <p:cNvPr id="19" name="TextBox 18">
            <a:extLst>
              <a:ext uri="{FF2B5EF4-FFF2-40B4-BE49-F238E27FC236}">
                <a16:creationId xmlns:a16="http://schemas.microsoft.com/office/drawing/2014/main" id="{E0BFD216-774D-F53B-630A-7DD93C8C44D4}"/>
              </a:ext>
            </a:extLst>
          </p:cNvPr>
          <p:cNvSpPr txBox="1"/>
          <p:nvPr/>
        </p:nvSpPr>
        <p:spPr>
          <a:xfrm>
            <a:off x="9201660" y="5284459"/>
            <a:ext cx="2607958" cy="369332"/>
          </a:xfrm>
          <a:prstGeom prst="rect">
            <a:avLst/>
          </a:prstGeom>
          <a:solidFill>
            <a:srgbClr val="264653"/>
          </a:solidFill>
        </p:spPr>
        <p:txBody>
          <a:bodyPr wrap="none" rtlCol="0">
            <a:spAutoFit/>
          </a:bodyPr>
          <a:lstStyle/>
          <a:p>
            <a:pPr algn="r"/>
            <a:r>
              <a:rPr lang="en-GB" dirty="0">
                <a:solidFill>
                  <a:srgbClr val="299D8F"/>
                </a:solidFill>
              </a:rPr>
              <a:t>Perceptions of Corruption</a:t>
            </a:r>
          </a:p>
        </p:txBody>
      </p:sp>
      <p:sp>
        <p:nvSpPr>
          <p:cNvPr id="20" name="TextBox 19">
            <a:extLst>
              <a:ext uri="{FF2B5EF4-FFF2-40B4-BE49-F238E27FC236}">
                <a16:creationId xmlns:a16="http://schemas.microsoft.com/office/drawing/2014/main" id="{AE9D5BDD-492E-17E6-8C41-9F90BF738311}"/>
              </a:ext>
            </a:extLst>
          </p:cNvPr>
          <p:cNvSpPr txBox="1"/>
          <p:nvPr/>
        </p:nvSpPr>
        <p:spPr>
          <a:xfrm>
            <a:off x="9971999" y="5997623"/>
            <a:ext cx="1837619" cy="369332"/>
          </a:xfrm>
          <a:prstGeom prst="rect">
            <a:avLst/>
          </a:prstGeom>
          <a:solidFill>
            <a:srgbClr val="264653"/>
          </a:solidFill>
        </p:spPr>
        <p:txBody>
          <a:bodyPr wrap="none" rtlCol="0">
            <a:spAutoFit/>
          </a:bodyPr>
          <a:lstStyle/>
          <a:p>
            <a:pPr algn="r"/>
            <a:r>
              <a:rPr lang="en-GB" dirty="0">
                <a:solidFill>
                  <a:srgbClr val="299D8F"/>
                </a:solidFill>
              </a:rPr>
              <a:t>Dystopia Residual</a:t>
            </a:r>
          </a:p>
        </p:txBody>
      </p:sp>
    </p:spTree>
    <p:extLst>
      <p:ext uri="{BB962C8B-B14F-4D97-AF65-F5344CB8AC3E}">
        <p14:creationId xmlns:p14="http://schemas.microsoft.com/office/powerpoint/2010/main" val="1192124212"/>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autoRev="1" fill="hold" nodeType="withEffect">
                                  <p:stCondLst>
                                    <p:cond delay="0"/>
                                  </p:stCondLst>
                                  <p:childTnLst>
                                    <p:animRot by="900000">
                                      <p:cBhvr>
                                        <p:cTn id="6" dur="2000" fill="hold"/>
                                        <p:tgtEl>
                                          <p:spTgt spid="11"/>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A diagram of happiness scores&#10;&#10;Description automatically generated">
            <a:extLst>
              <a:ext uri="{FF2B5EF4-FFF2-40B4-BE49-F238E27FC236}">
                <a16:creationId xmlns:a16="http://schemas.microsoft.com/office/drawing/2014/main" id="{A84966A7-5DF9-F63F-FB52-4F5573F324E6}"/>
              </a:ext>
            </a:extLst>
          </p:cNvPr>
          <p:cNvPicPr>
            <a:picLocks noChangeAspect="1"/>
          </p:cNvPicPr>
          <p:nvPr/>
        </p:nvPicPr>
        <p:blipFill rotWithShape="1">
          <a:blip r:embed="rId3"/>
          <a:srcRect b="27487"/>
          <a:stretch/>
        </p:blipFill>
        <p:spPr>
          <a:xfrm>
            <a:off x="6588726" y="1109325"/>
            <a:ext cx="5340759" cy="3213847"/>
          </a:xfrm>
          <a:prstGeom prst="rect">
            <a:avLst/>
          </a:prstGeom>
        </p:spPr>
      </p:pic>
      <p:sp>
        <p:nvSpPr>
          <p:cNvPr id="4" name="Rectangle 3">
            <a:extLst>
              <a:ext uri="{FF2B5EF4-FFF2-40B4-BE49-F238E27FC236}">
                <a16:creationId xmlns:a16="http://schemas.microsoft.com/office/drawing/2014/main" id="{361177AC-A7CD-9C8A-CCA7-34B913AA6195}"/>
              </a:ext>
            </a:extLst>
          </p:cNvPr>
          <p:cNvSpPr/>
          <p:nvPr/>
        </p:nvSpPr>
        <p:spPr>
          <a:xfrm>
            <a:off x="262515" y="318809"/>
            <a:ext cx="6566909" cy="923330"/>
          </a:xfrm>
          <a:prstGeom prst="rect">
            <a:avLst/>
          </a:prstGeom>
          <a:solidFill>
            <a:srgbClr val="E9C46A"/>
          </a:solidFill>
        </p:spPr>
        <p:txBody>
          <a:bodyPr wrap="square" lIns="91440" tIns="45720" rIns="91440" bIns="45720">
            <a:spAutoFit/>
          </a:bodyPr>
          <a:lstStyle/>
          <a:p>
            <a:pPr algn="ctr"/>
            <a:r>
              <a:rPr lang="en-GB" sz="5400" b="1" cap="none" spc="0" dirty="0">
                <a:ln w="6600">
                  <a:solidFill>
                    <a:schemeClr val="accent2"/>
                  </a:solidFill>
                  <a:prstDash val="solid"/>
                </a:ln>
                <a:solidFill>
                  <a:srgbClr val="FFFFFF"/>
                </a:solidFill>
                <a:effectLst>
                  <a:outerShdw dist="38100" dir="2700000" algn="tl" rotWithShape="0">
                    <a:schemeClr val="accent2"/>
                  </a:outerShdw>
                </a:effectLst>
              </a:rPr>
              <a:t>ETL Process Overview</a:t>
            </a:r>
          </a:p>
        </p:txBody>
      </p:sp>
      <p:sp>
        <p:nvSpPr>
          <p:cNvPr id="6" name="TextBox 5">
            <a:extLst>
              <a:ext uri="{FF2B5EF4-FFF2-40B4-BE49-F238E27FC236}">
                <a16:creationId xmlns:a16="http://schemas.microsoft.com/office/drawing/2014/main" id="{0A7E5B33-DC87-F6AD-8FC9-DEB215177A8B}"/>
              </a:ext>
            </a:extLst>
          </p:cNvPr>
          <p:cNvSpPr txBox="1"/>
          <p:nvPr/>
        </p:nvSpPr>
        <p:spPr>
          <a:xfrm>
            <a:off x="262515" y="1998291"/>
            <a:ext cx="6096000" cy="2554545"/>
          </a:xfrm>
          <a:prstGeom prst="rect">
            <a:avLst/>
          </a:prstGeom>
          <a:noFill/>
        </p:spPr>
        <p:txBody>
          <a:bodyPr wrap="square">
            <a:spAutoFit/>
          </a:bodyPr>
          <a:lstStyle/>
          <a:p>
            <a:r>
              <a:rPr lang="en-GB" sz="1600" dirty="0">
                <a:solidFill>
                  <a:schemeClr val="bg1"/>
                </a:solidFill>
              </a:rPr>
              <a:t>Data Extraction </a:t>
            </a:r>
          </a:p>
          <a:p>
            <a:r>
              <a:rPr lang="en-GB" sz="1600" dirty="0">
                <a:solidFill>
                  <a:srgbClr val="264653"/>
                </a:solidFill>
              </a:rPr>
              <a:t>Utilizing the World Happiness Report </a:t>
            </a:r>
          </a:p>
          <a:p>
            <a:endParaRPr lang="en-GB" sz="1600" dirty="0">
              <a:solidFill>
                <a:srgbClr val="264653"/>
              </a:solidFill>
            </a:endParaRPr>
          </a:p>
          <a:p>
            <a:r>
              <a:rPr lang="en-GB" sz="1600" dirty="0">
                <a:solidFill>
                  <a:schemeClr val="bg1"/>
                </a:solidFill>
              </a:rPr>
              <a:t>Data Transformation</a:t>
            </a:r>
          </a:p>
          <a:p>
            <a:r>
              <a:rPr lang="en-GB" sz="1600" dirty="0">
                <a:solidFill>
                  <a:srgbClr val="264653"/>
                </a:solidFill>
              </a:rPr>
              <a:t>Cleaning and Anonymization</a:t>
            </a:r>
          </a:p>
          <a:p>
            <a:r>
              <a:rPr lang="en-GB" sz="1600" dirty="0">
                <a:solidFill>
                  <a:srgbClr val="264653"/>
                </a:solidFill>
              </a:rPr>
              <a:t>Feature Engineering a binary “Happiness Indicator”</a:t>
            </a:r>
          </a:p>
          <a:p>
            <a:endParaRPr lang="en-GB" sz="1600" dirty="0">
              <a:solidFill>
                <a:srgbClr val="264653"/>
              </a:solidFill>
            </a:endParaRPr>
          </a:p>
          <a:p>
            <a:endParaRPr lang="en-GB" sz="1600" dirty="0">
              <a:solidFill>
                <a:srgbClr val="264653"/>
              </a:solidFill>
            </a:endParaRPr>
          </a:p>
          <a:p>
            <a:r>
              <a:rPr lang="en-GB" sz="1600" dirty="0">
                <a:solidFill>
                  <a:srgbClr val="264653"/>
                </a:solidFill>
              </a:rPr>
              <a:t>Prepared for Model Building</a:t>
            </a:r>
          </a:p>
          <a:p>
            <a:r>
              <a:rPr lang="en-GB" sz="1600" dirty="0">
                <a:solidFill>
                  <a:srgbClr val="264653"/>
                </a:solidFill>
              </a:rPr>
              <a:t>Loaded to an SQLite Database for app deployment</a:t>
            </a:r>
          </a:p>
        </p:txBody>
      </p:sp>
      <p:sp>
        <p:nvSpPr>
          <p:cNvPr id="9" name="TextBox 8">
            <a:extLst>
              <a:ext uri="{FF2B5EF4-FFF2-40B4-BE49-F238E27FC236}">
                <a16:creationId xmlns:a16="http://schemas.microsoft.com/office/drawing/2014/main" id="{15A5BE42-31EA-2D14-8854-6299EADE6D56}"/>
              </a:ext>
            </a:extLst>
          </p:cNvPr>
          <p:cNvSpPr txBox="1"/>
          <p:nvPr/>
        </p:nvSpPr>
        <p:spPr>
          <a:xfrm>
            <a:off x="262515" y="1840792"/>
            <a:ext cx="1646877" cy="369332"/>
          </a:xfrm>
          <a:prstGeom prst="rect">
            <a:avLst/>
          </a:prstGeom>
          <a:solidFill>
            <a:srgbClr val="264653"/>
          </a:solidFill>
        </p:spPr>
        <p:txBody>
          <a:bodyPr wrap="square" rtlCol="0">
            <a:spAutoFit/>
          </a:bodyPr>
          <a:lstStyle/>
          <a:p>
            <a:r>
              <a:rPr lang="en-GB" dirty="0">
                <a:solidFill>
                  <a:srgbClr val="299D8F"/>
                </a:solidFill>
              </a:rPr>
              <a:t>Data Extraction</a:t>
            </a:r>
          </a:p>
        </p:txBody>
      </p:sp>
      <p:sp>
        <p:nvSpPr>
          <p:cNvPr id="10" name="TextBox 9">
            <a:extLst>
              <a:ext uri="{FF2B5EF4-FFF2-40B4-BE49-F238E27FC236}">
                <a16:creationId xmlns:a16="http://schemas.microsoft.com/office/drawing/2014/main" id="{77DA9550-DBA0-E7E9-8697-EA67006AA179}"/>
              </a:ext>
            </a:extLst>
          </p:cNvPr>
          <p:cNvSpPr txBox="1"/>
          <p:nvPr/>
        </p:nvSpPr>
        <p:spPr>
          <a:xfrm>
            <a:off x="262515" y="2640074"/>
            <a:ext cx="2165291" cy="369332"/>
          </a:xfrm>
          <a:prstGeom prst="rect">
            <a:avLst/>
          </a:prstGeom>
          <a:solidFill>
            <a:srgbClr val="264653"/>
          </a:solidFill>
        </p:spPr>
        <p:txBody>
          <a:bodyPr wrap="square" rtlCol="0">
            <a:spAutoFit/>
          </a:bodyPr>
          <a:lstStyle/>
          <a:p>
            <a:r>
              <a:rPr lang="en-GB" dirty="0">
                <a:solidFill>
                  <a:srgbClr val="299D8F"/>
                </a:solidFill>
              </a:rPr>
              <a:t>Data Transformation</a:t>
            </a:r>
          </a:p>
        </p:txBody>
      </p:sp>
      <p:sp>
        <p:nvSpPr>
          <p:cNvPr id="11" name="TextBox 10">
            <a:extLst>
              <a:ext uri="{FF2B5EF4-FFF2-40B4-BE49-F238E27FC236}">
                <a16:creationId xmlns:a16="http://schemas.microsoft.com/office/drawing/2014/main" id="{7F559503-9B33-6FA2-A73D-569280296ADC}"/>
              </a:ext>
            </a:extLst>
          </p:cNvPr>
          <p:cNvSpPr txBox="1"/>
          <p:nvPr/>
        </p:nvSpPr>
        <p:spPr>
          <a:xfrm>
            <a:off x="262515" y="3572148"/>
            <a:ext cx="1452463" cy="369332"/>
          </a:xfrm>
          <a:prstGeom prst="rect">
            <a:avLst/>
          </a:prstGeom>
          <a:solidFill>
            <a:srgbClr val="264653"/>
          </a:solidFill>
        </p:spPr>
        <p:txBody>
          <a:bodyPr wrap="square" rtlCol="0">
            <a:spAutoFit/>
          </a:bodyPr>
          <a:lstStyle/>
          <a:p>
            <a:r>
              <a:rPr lang="en-GB" dirty="0">
                <a:solidFill>
                  <a:srgbClr val="299D8F"/>
                </a:solidFill>
              </a:rPr>
              <a:t>Data Loading</a:t>
            </a:r>
          </a:p>
        </p:txBody>
      </p:sp>
      <p:cxnSp>
        <p:nvCxnSpPr>
          <p:cNvPr id="15" name="Straight Connector 14">
            <a:extLst>
              <a:ext uri="{FF2B5EF4-FFF2-40B4-BE49-F238E27FC236}">
                <a16:creationId xmlns:a16="http://schemas.microsoft.com/office/drawing/2014/main" id="{DAA08F7A-ECA5-8262-8E33-F7DEFB29C508}"/>
              </a:ext>
            </a:extLst>
          </p:cNvPr>
          <p:cNvCxnSpPr>
            <a:cxnSpLocks/>
          </p:cNvCxnSpPr>
          <p:nvPr/>
        </p:nvCxnSpPr>
        <p:spPr>
          <a:xfrm flipV="1">
            <a:off x="9944856" y="1242139"/>
            <a:ext cx="0" cy="2762127"/>
          </a:xfrm>
          <a:prstGeom prst="line">
            <a:avLst/>
          </a:prstGeom>
          <a:ln w="952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17" name="Picture 16" descr="A screenshot of a computer screen&#10;&#10;Description automatically generated">
            <a:extLst>
              <a:ext uri="{FF2B5EF4-FFF2-40B4-BE49-F238E27FC236}">
                <a16:creationId xmlns:a16="http://schemas.microsoft.com/office/drawing/2014/main" id="{72AF90E9-1449-833A-80DB-1E0193CE368C}"/>
              </a:ext>
            </a:extLst>
          </p:cNvPr>
          <p:cNvPicPr>
            <a:picLocks noChangeAspect="1"/>
          </p:cNvPicPr>
          <p:nvPr/>
        </p:nvPicPr>
        <p:blipFill>
          <a:blip r:embed="rId4"/>
          <a:stretch>
            <a:fillRect/>
          </a:stretch>
        </p:blipFill>
        <p:spPr>
          <a:xfrm>
            <a:off x="357676" y="4791277"/>
            <a:ext cx="5192334" cy="1747914"/>
          </a:xfrm>
          <a:prstGeom prst="rect">
            <a:avLst/>
          </a:prstGeom>
        </p:spPr>
      </p:pic>
      <p:sp>
        <p:nvSpPr>
          <p:cNvPr id="18" name="TextBox 17">
            <a:extLst>
              <a:ext uri="{FF2B5EF4-FFF2-40B4-BE49-F238E27FC236}">
                <a16:creationId xmlns:a16="http://schemas.microsoft.com/office/drawing/2014/main" id="{DA2C3C76-9D9F-D4F9-A6CE-C860658A1AB6}"/>
              </a:ext>
            </a:extLst>
          </p:cNvPr>
          <p:cNvSpPr txBox="1"/>
          <p:nvPr/>
        </p:nvSpPr>
        <p:spPr>
          <a:xfrm>
            <a:off x="262515" y="1298731"/>
            <a:ext cx="3094373" cy="400110"/>
          </a:xfrm>
          <a:prstGeom prst="rect">
            <a:avLst/>
          </a:prstGeom>
          <a:solidFill>
            <a:srgbClr val="E86F51"/>
          </a:solidFill>
        </p:spPr>
        <p:txBody>
          <a:bodyPr wrap="none" rtlCol="0">
            <a:spAutoFit/>
          </a:bodyPr>
          <a:lstStyle/>
          <a:p>
            <a:r>
              <a:rPr lang="en-US" sz="2000" dirty="0">
                <a:solidFill>
                  <a:srgbClr val="E9C46A"/>
                </a:solidFill>
              </a:rPr>
              <a:t>Extract, Transform and Load</a:t>
            </a:r>
            <a:endParaRPr lang="en-GB" sz="2000" dirty="0">
              <a:solidFill>
                <a:srgbClr val="E9C46A"/>
              </a:solidFill>
            </a:endParaRPr>
          </a:p>
        </p:txBody>
      </p:sp>
      <p:pic>
        <p:nvPicPr>
          <p:cNvPr id="20" name="Picture 19" descr="A chart with a green and blue bar&#10;&#10;Description automatically generated with medium confidence">
            <a:extLst>
              <a:ext uri="{FF2B5EF4-FFF2-40B4-BE49-F238E27FC236}">
                <a16:creationId xmlns:a16="http://schemas.microsoft.com/office/drawing/2014/main" id="{5A366628-4B17-8E44-A436-F9BCAA408412}"/>
              </a:ext>
            </a:extLst>
          </p:cNvPr>
          <p:cNvPicPr>
            <a:picLocks noChangeAspect="1"/>
          </p:cNvPicPr>
          <p:nvPr/>
        </p:nvPicPr>
        <p:blipFill>
          <a:blip r:embed="rId5"/>
          <a:stretch>
            <a:fillRect/>
          </a:stretch>
        </p:blipFill>
        <p:spPr>
          <a:xfrm>
            <a:off x="5517366" y="4323172"/>
            <a:ext cx="3352674" cy="2491352"/>
          </a:xfrm>
          <a:prstGeom prst="rect">
            <a:avLst/>
          </a:prstGeom>
        </p:spPr>
      </p:pic>
      <p:pic>
        <p:nvPicPr>
          <p:cNvPr id="24" name="Picture 26" descr="Man wearing a hoodie">
            <a:extLst>
              <a:ext uri="{FF2B5EF4-FFF2-40B4-BE49-F238E27FC236}">
                <a16:creationId xmlns:a16="http://schemas.microsoft.com/office/drawing/2014/main" id="{87FFA5A3-7302-EA36-C852-123D278EDA78}"/>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9393667" y="4530149"/>
            <a:ext cx="1969550" cy="2652068"/>
          </a:xfrm>
          <a:prstGeom prst="rect">
            <a:avLst/>
          </a:prstGeom>
        </p:spPr>
      </p:pic>
    </p:spTree>
    <p:extLst>
      <p:ext uri="{BB962C8B-B14F-4D97-AF65-F5344CB8AC3E}">
        <p14:creationId xmlns:p14="http://schemas.microsoft.com/office/powerpoint/2010/main" val="2403613886"/>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accel="50000" decel="50000" autoRev="1" fill="hold" nodeType="withEffect">
                                  <p:stCondLst>
                                    <p:cond delay="0"/>
                                  </p:stCondLst>
                                  <p:childTnLst>
                                    <p:animRot by="600000">
                                      <p:cBhvr>
                                        <p:cTn id="6" dur="2000" fill="hold"/>
                                        <p:tgtEl>
                                          <p:spTgt spid="2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61177AC-A7CD-9C8A-CCA7-34B913AA6195}"/>
              </a:ext>
            </a:extLst>
          </p:cNvPr>
          <p:cNvSpPr/>
          <p:nvPr/>
        </p:nvSpPr>
        <p:spPr>
          <a:xfrm>
            <a:off x="4006487" y="349689"/>
            <a:ext cx="7812706" cy="923330"/>
          </a:xfrm>
          <a:prstGeom prst="rect">
            <a:avLst/>
          </a:prstGeom>
          <a:solidFill>
            <a:srgbClr val="E9C46A"/>
          </a:solidFill>
        </p:spPr>
        <p:txBody>
          <a:bodyPr wrap="square" lIns="91440" tIns="45720" rIns="91440" bIns="45720">
            <a:spAutoFit/>
          </a:bodyPr>
          <a:lstStyle/>
          <a:p>
            <a:pPr algn="ctr"/>
            <a:r>
              <a:rPr lang="en-GB" sz="5400" b="1" cap="none" spc="0" dirty="0">
                <a:ln w="6600">
                  <a:solidFill>
                    <a:schemeClr val="accent2"/>
                  </a:solidFill>
                  <a:prstDash val="solid"/>
                </a:ln>
                <a:solidFill>
                  <a:srgbClr val="FFFFFF"/>
                </a:solidFill>
                <a:effectLst>
                  <a:outerShdw dist="38100" dir="2700000" algn="tl" rotWithShape="0">
                    <a:schemeClr val="accent2"/>
                  </a:outerShdw>
                </a:effectLst>
              </a:rPr>
              <a:t>Exploratory Data Analysis</a:t>
            </a:r>
          </a:p>
        </p:txBody>
      </p:sp>
      <p:pic>
        <p:nvPicPr>
          <p:cNvPr id="5" name="Picture 4" descr="A graph with different colored lines&#10;&#10;Description automatically generated">
            <a:extLst>
              <a:ext uri="{FF2B5EF4-FFF2-40B4-BE49-F238E27FC236}">
                <a16:creationId xmlns:a16="http://schemas.microsoft.com/office/drawing/2014/main" id="{45A39D73-A5EC-6DF8-CA23-2D42F3723D12}"/>
              </a:ext>
            </a:extLst>
          </p:cNvPr>
          <p:cNvPicPr>
            <a:picLocks noChangeAspect="1"/>
          </p:cNvPicPr>
          <p:nvPr/>
        </p:nvPicPr>
        <p:blipFill>
          <a:blip r:embed="rId3"/>
          <a:stretch>
            <a:fillRect/>
          </a:stretch>
        </p:blipFill>
        <p:spPr>
          <a:xfrm>
            <a:off x="372136" y="3225064"/>
            <a:ext cx="6121093" cy="3283247"/>
          </a:xfrm>
          <a:prstGeom prst="rect">
            <a:avLst/>
          </a:prstGeom>
        </p:spPr>
      </p:pic>
      <p:pic>
        <p:nvPicPr>
          <p:cNvPr id="8" name="Picture 7" descr="A chart with different colored squares&#10;&#10;Description automatically generated">
            <a:extLst>
              <a:ext uri="{FF2B5EF4-FFF2-40B4-BE49-F238E27FC236}">
                <a16:creationId xmlns:a16="http://schemas.microsoft.com/office/drawing/2014/main" id="{F816DCC2-1888-0B7E-750E-C5879A901B72}"/>
              </a:ext>
            </a:extLst>
          </p:cNvPr>
          <p:cNvPicPr>
            <a:picLocks noChangeAspect="1"/>
          </p:cNvPicPr>
          <p:nvPr/>
        </p:nvPicPr>
        <p:blipFill>
          <a:blip r:embed="rId4"/>
          <a:stretch>
            <a:fillRect/>
          </a:stretch>
        </p:blipFill>
        <p:spPr>
          <a:xfrm>
            <a:off x="6698925" y="2196936"/>
            <a:ext cx="5025265" cy="4508510"/>
          </a:xfrm>
          <a:prstGeom prst="rect">
            <a:avLst/>
          </a:prstGeom>
        </p:spPr>
      </p:pic>
      <p:pic>
        <p:nvPicPr>
          <p:cNvPr id="10" name="Picture 9" descr="A white paper with black text&#10;&#10;Description automatically generated">
            <a:extLst>
              <a:ext uri="{FF2B5EF4-FFF2-40B4-BE49-F238E27FC236}">
                <a16:creationId xmlns:a16="http://schemas.microsoft.com/office/drawing/2014/main" id="{B685165E-5CE3-1F52-D126-47ED695C710F}"/>
              </a:ext>
            </a:extLst>
          </p:cNvPr>
          <p:cNvPicPr>
            <a:picLocks noChangeAspect="1"/>
          </p:cNvPicPr>
          <p:nvPr/>
        </p:nvPicPr>
        <p:blipFill>
          <a:blip r:embed="rId5"/>
          <a:stretch>
            <a:fillRect/>
          </a:stretch>
        </p:blipFill>
        <p:spPr>
          <a:xfrm>
            <a:off x="447287" y="1747403"/>
            <a:ext cx="5970792" cy="1294431"/>
          </a:xfrm>
          <a:prstGeom prst="rect">
            <a:avLst/>
          </a:prstGeom>
        </p:spPr>
      </p:pic>
      <p:sp>
        <p:nvSpPr>
          <p:cNvPr id="11" name="TextBox 10">
            <a:extLst>
              <a:ext uri="{FF2B5EF4-FFF2-40B4-BE49-F238E27FC236}">
                <a16:creationId xmlns:a16="http://schemas.microsoft.com/office/drawing/2014/main" id="{DC5B3D5A-C5B7-DC0E-9603-5C8DA55FA3A6}"/>
              </a:ext>
            </a:extLst>
          </p:cNvPr>
          <p:cNvSpPr txBox="1"/>
          <p:nvPr/>
        </p:nvSpPr>
        <p:spPr>
          <a:xfrm>
            <a:off x="10407203" y="1347293"/>
            <a:ext cx="1411990" cy="400110"/>
          </a:xfrm>
          <a:prstGeom prst="rect">
            <a:avLst/>
          </a:prstGeom>
          <a:solidFill>
            <a:srgbClr val="E86F51"/>
          </a:solidFill>
        </p:spPr>
        <p:txBody>
          <a:bodyPr wrap="none" rtlCol="0">
            <a:spAutoFit/>
          </a:bodyPr>
          <a:lstStyle/>
          <a:p>
            <a:r>
              <a:rPr lang="en-US" sz="2000" dirty="0">
                <a:solidFill>
                  <a:srgbClr val="E9C46A"/>
                </a:solidFill>
              </a:rPr>
              <a:t>Key Insights</a:t>
            </a:r>
            <a:endParaRPr lang="en-GB" sz="2000" dirty="0">
              <a:solidFill>
                <a:srgbClr val="E9C46A"/>
              </a:solidFill>
            </a:endParaRPr>
          </a:p>
        </p:txBody>
      </p:sp>
      <p:pic>
        <p:nvPicPr>
          <p:cNvPr id="12" name="Picture 26" descr="Person wearing a mask">
            <a:extLst>
              <a:ext uri="{FF2B5EF4-FFF2-40B4-BE49-F238E27FC236}">
                <a16:creationId xmlns:a16="http://schemas.microsoft.com/office/drawing/2014/main" id="{855235CC-20AE-B703-ECC6-82F879E4DCB9}"/>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rot="4598246">
            <a:off x="50726" y="-371505"/>
            <a:ext cx="1323588" cy="2018805"/>
          </a:xfrm>
          <a:prstGeom prst="rect">
            <a:avLst/>
          </a:prstGeom>
        </p:spPr>
      </p:pic>
    </p:spTree>
    <p:extLst>
      <p:ext uri="{BB962C8B-B14F-4D97-AF65-F5344CB8AC3E}">
        <p14:creationId xmlns:p14="http://schemas.microsoft.com/office/powerpoint/2010/main" val="4190263482"/>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autoRev="1" fill="remove" nodeType="withEffect">
                                  <p:stCondLst>
                                    <p:cond delay="0"/>
                                  </p:stCondLst>
                                  <p:childTnLst>
                                    <p:animRot by="1800000">
                                      <p:cBhvr>
                                        <p:cTn id="6" dur="2000" fill="hold"/>
                                        <p:tgtEl>
                                          <p:spTgt spid="1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B458A61-8632-E8FD-99AF-BAC1BE2E354D}"/>
              </a:ext>
            </a:extLst>
          </p:cNvPr>
          <p:cNvSpPr/>
          <p:nvPr/>
        </p:nvSpPr>
        <p:spPr>
          <a:xfrm>
            <a:off x="5609655" y="373440"/>
            <a:ext cx="6230043" cy="923330"/>
          </a:xfrm>
          <a:prstGeom prst="rect">
            <a:avLst/>
          </a:prstGeom>
          <a:solidFill>
            <a:srgbClr val="E9C46A"/>
          </a:solidFill>
        </p:spPr>
        <p:txBody>
          <a:bodyPr wrap="square" lIns="91440" tIns="45720" rIns="91440" bIns="45720">
            <a:spAutoFit/>
          </a:bodyPr>
          <a:lstStyle/>
          <a:p>
            <a:pPr algn="ctr"/>
            <a:r>
              <a:rPr lang="en-GB" sz="5400" b="1" cap="none" spc="0" dirty="0">
                <a:ln w="6600">
                  <a:solidFill>
                    <a:schemeClr val="accent2"/>
                  </a:solidFill>
                  <a:prstDash val="solid"/>
                </a:ln>
                <a:solidFill>
                  <a:srgbClr val="FFFFFF"/>
                </a:solidFill>
                <a:effectLst>
                  <a:outerShdw dist="38100" dir="2700000" algn="tl" rotWithShape="0">
                    <a:schemeClr val="accent2"/>
                  </a:outerShdw>
                </a:effectLst>
              </a:rPr>
              <a:t>Model Development</a:t>
            </a:r>
          </a:p>
        </p:txBody>
      </p:sp>
      <p:pic>
        <p:nvPicPr>
          <p:cNvPr id="6" name="Picture 5" descr="A screenshot of a computer program&#10;&#10;Description automatically generated">
            <a:extLst>
              <a:ext uri="{FF2B5EF4-FFF2-40B4-BE49-F238E27FC236}">
                <a16:creationId xmlns:a16="http://schemas.microsoft.com/office/drawing/2014/main" id="{8634EBAD-70F4-7B20-6832-4520A81DC775}"/>
              </a:ext>
            </a:extLst>
          </p:cNvPr>
          <p:cNvPicPr>
            <a:picLocks noChangeAspect="1"/>
          </p:cNvPicPr>
          <p:nvPr/>
        </p:nvPicPr>
        <p:blipFill>
          <a:blip r:embed="rId3"/>
          <a:stretch>
            <a:fillRect/>
          </a:stretch>
        </p:blipFill>
        <p:spPr>
          <a:xfrm>
            <a:off x="6316613" y="1990962"/>
            <a:ext cx="5523085" cy="2876076"/>
          </a:xfrm>
          <a:prstGeom prst="rect">
            <a:avLst/>
          </a:prstGeom>
        </p:spPr>
      </p:pic>
      <p:sp>
        <p:nvSpPr>
          <p:cNvPr id="7" name="TextBox 6">
            <a:extLst>
              <a:ext uri="{FF2B5EF4-FFF2-40B4-BE49-F238E27FC236}">
                <a16:creationId xmlns:a16="http://schemas.microsoft.com/office/drawing/2014/main" id="{F36C9AC9-2C2C-6B47-B4B1-D00BB671086A}"/>
              </a:ext>
            </a:extLst>
          </p:cNvPr>
          <p:cNvSpPr txBox="1"/>
          <p:nvPr/>
        </p:nvSpPr>
        <p:spPr>
          <a:xfrm>
            <a:off x="345187" y="1296770"/>
            <a:ext cx="2599438" cy="369332"/>
          </a:xfrm>
          <a:prstGeom prst="rect">
            <a:avLst/>
          </a:prstGeom>
          <a:solidFill>
            <a:srgbClr val="264653"/>
          </a:solidFill>
        </p:spPr>
        <p:txBody>
          <a:bodyPr wrap="square" rtlCol="0">
            <a:spAutoFit/>
          </a:bodyPr>
          <a:lstStyle/>
          <a:p>
            <a:r>
              <a:rPr lang="en-GB" dirty="0">
                <a:solidFill>
                  <a:srgbClr val="299D8F"/>
                </a:solidFill>
              </a:rPr>
              <a:t>Logistic Regression Model </a:t>
            </a:r>
          </a:p>
        </p:txBody>
      </p:sp>
      <p:sp>
        <p:nvSpPr>
          <p:cNvPr id="8" name="TextBox 7">
            <a:extLst>
              <a:ext uri="{FF2B5EF4-FFF2-40B4-BE49-F238E27FC236}">
                <a16:creationId xmlns:a16="http://schemas.microsoft.com/office/drawing/2014/main" id="{B3470073-59C6-A0AA-3320-2B8B29396D2D}"/>
              </a:ext>
            </a:extLst>
          </p:cNvPr>
          <p:cNvSpPr txBox="1"/>
          <p:nvPr/>
        </p:nvSpPr>
        <p:spPr>
          <a:xfrm>
            <a:off x="8724676" y="1353773"/>
            <a:ext cx="3122137" cy="400110"/>
          </a:xfrm>
          <a:prstGeom prst="rect">
            <a:avLst/>
          </a:prstGeom>
          <a:solidFill>
            <a:srgbClr val="E86F51"/>
          </a:solidFill>
        </p:spPr>
        <p:txBody>
          <a:bodyPr wrap="none" rtlCol="0">
            <a:spAutoFit/>
          </a:bodyPr>
          <a:lstStyle/>
          <a:p>
            <a:r>
              <a:rPr lang="en-US" sz="2000" dirty="0">
                <a:solidFill>
                  <a:srgbClr val="E9C46A"/>
                </a:solidFill>
              </a:rPr>
              <a:t>Supervised Learning Models</a:t>
            </a:r>
            <a:endParaRPr lang="en-GB" sz="2000" dirty="0">
              <a:solidFill>
                <a:srgbClr val="E9C46A"/>
              </a:solidFill>
            </a:endParaRPr>
          </a:p>
        </p:txBody>
      </p:sp>
      <p:sp>
        <p:nvSpPr>
          <p:cNvPr id="9" name="TextBox 8">
            <a:extLst>
              <a:ext uri="{FF2B5EF4-FFF2-40B4-BE49-F238E27FC236}">
                <a16:creationId xmlns:a16="http://schemas.microsoft.com/office/drawing/2014/main" id="{E5CD4148-7821-C68F-F375-D0BF8551F65F}"/>
              </a:ext>
            </a:extLst>
          </p:cNvPr>
          <p:cNvSpPr txBox="1"/>
          <p:nvPr/>
        </p:nvSpPr>
        <p:spPr>
          <a:xfrm>
            <a:off x="333312" y="4481728"/>
            <a:ext cx="2291135" cy="369332"/>
          </a:xfrm>
          <a:prstGeom prst="rect">
            <a:avLst/>
          </a:prstGeom>
          <a:solidFill>
            <a:srgbClr val="264653"/>
          </a:solidFill>
        </p:spPr>
        <p:txBody>
          <a:bodyPr wrap="square" rtlCol="0">
            <a:spAutoFit/>
          </a:bodyPr>
          <a:lstStyle/>
          <a:p>
            <a:r>
              <a:rPr lang="en-GB" dirty="0">
                <a:solidFill>
                  <a:srgbClr val="299D8F"/>
                </a:solidFill>
              </a:rPr>
              <a:t>Random Forest Model </a:t>
            </a:r>
          </a:p>
        </p:txBody>
      </p:sp>
      <p:sp>
        <p:nvSpPr>
          <p:cNvPr id="10" name="TextBox 9">
            <a:extLst>
              <a:ext uri="{FF2B5EF4-FFF2-40B4-BE49-F238E27FC236}">
                <a16:creationId xmlns:a16="http://schemas.microsoft.com/office/drawing/2014/main" id="{B79AE367-301B-4A16-83BF-A7F5DDFBFD65}"/>
              </a:ext>
            </a:extLst>
          </p:cNvPr>
          <p:cNvSpPr txBox="1"/>
          <p:nvPr/>
        </p:nvSpPr>
        <p:spPr>
          <a:xfrm>
            <a:off x="333312" y="2700428"/>
            <a:ext cx="2136757" cy="369332"/>
          </a:xfrm>
          <a:prstGeom prst="rect">
            <a:avLst/>
          </a:prstGeom>
          <a:solidFill>
            <a:srgbClr val="264653"/>
          </a:solidFill>
        </p:spPr>
        <p:txBody>
          <a:bodyPr wrap="square" rtlCol="0">
            <a:spAutoFit/>
          </a:bodyPr>
          <a:lstStyle/>
          <a:p>
            <a:r>
              <a:rPr lang="en-GB" dirty="0">
                <a:solidFill>
                  <a:srgbClr val="299D8F"/>
                </a:solidFill>
              </a:rPr>
              <a:t>Decision Tree Model </a:t>
            </a:r>
          </a:p>
        </p:txBody>
      </p:sp>
      <p:pic>
        <p:nvPicPr>
          <p:cNvPr id="12" name="Picture 11" descr="A close-up of a white background&#10;&#10;Description automatically generated">
            <a:extLst>
              <a:ext uri="{FF2B5EF4-FFF2-40B4-BE49-F238E27FC236}">
                <a16:creationId xmlns:a16="http://schemas.microsoft.com/office/drawing/2014/main" id="{99AD40DE-31DE-D0A4-A5EE-5C9EE3E161F3}"/>
              </a:ext>
            </a:extLst>
          </p:cNvPr>
          <p:cNvPicPr>
            <a:picLocks noChangeAspect="1"/>
          </p:cNvPicPr>
          <p:nvPr/>
        </p:nvPicPr>
        <p:blipFill>
          <a:blip r:embed="rId4"/>
          <a:stretch>
            <a:fillRect/>
          </a:stretch>
        </p:blipFill>
        <p:spPr>
          <a:xfrm>
            <a:off x="330403" y="1767390"/>
            <a:ext cx="3065940" cy="724486"/>
          </a:xfrm>
          <a:prstGeom prst="rect">
            <a:avLst/>
          </a:prstGeom>
        </p:spPr>
      </p:pic>
      <p:pic>
        <p:nvPicPr>
          <p:cNvPr id="14" name="Picture 13" descr="A screenshot of a computer program&#10;&#10;Description automatically generated">
            <a:extLst>
              <a:ext uri="{FF2B5EF4-FFF2-40B4-BE49-F238E27FC236}">
                <a16:creationId xmlns:a16="http://schemas.microsoft.com/office/drawing/2014/main" id="{FDC13934-5C36-13E5-F5DD-0D1B2D38D1F5}"/>
              </a:ext>
            </a:extLst>
          </p:cNvPr>
          <p:cNvPicPr>
            <a:picLocks noChangeAspect="1"/>
          </p:cNvPicPr>
          <p:nvPr/>
        </p:nvPicPr>
        <p:blipFill rotWithShape="1">
          <a:blip r:embed="rId5"/>
          <a:srcRect b="39162"/>
          <a:stretch/>
        </p:blipFill>
        <p:spPr>
          <a:xfrm>
            <a:off x="333312" y="4952347"/>
            <a:ext cx="3708400" cy="1121823"/>
          </a:xfrm>
          <a:prstGeom prst="rect">
            <a:avLst/>
          </a:prstGeom>
        </p:spPr>
      </p:pic>
      <p:pic>
        <p:nvPicPr>
          <p:cNvPr id="16" name="Picture 15" descr="A screenshot of a computer&#10;&#10;Description automatically generated">
            <a:extLst>
              <a:ext uri="{FF2B5EF4-FFF2-40B4-BE49-F238E27FC236}">
                <a16:creationId xmlns:a16="http://schemas.microsoft.com/office/drawing/2014/main" id="{BEDCF252-CB93-9438-8337-FB7BB99C7C0D}"/>
              </a:ext>
            </a:extLst>
          </p:cNvPr>
          <p:cNvPicPr>
            <a:picLocks noChangeAspect="1"/>
          </p:cNvPicPr>
          <p:nvPr/>
        </p:nvPicPr>
        <p:blipFill>
          <a:blip r:embed="rId6"/>
          <a:stretch>
            <a:fillRect/>
          </a:stretch>
        </p:blipFill>
        <p:spPr>
          <a:xfrm>
            <a:off x="330403" y="3144928"/>
            <a:ext cx="4996355" cy="1121823"/>
          </a:xfrm>
          <a:prstGeom prst="rect">
            <a:avLst/>
          </a:prstGeom>
        </p:spPr>
      </p:pic>
      <p:pic>
        <p:nvPicPr>
          <p:cNvPr id="17" name="Picture 26" descr="Man wearing shirt with pattern">
            <a:extLst>
              <a:ext uri="{FF2B5EF4-FFF2-40B4-BE49-F238E27FC236}">
                <a16:creationId xmlns:a16="http://schemas.microsoft.com/office/drawing/2014/main" id="{CBCC303E-F831-1AD2-BDF4-DBDAA8CE49DC}"/>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rot="20881178">
            <a:off x="10291479" y="3578574"/>
            <a:ext cx="1263211" cy="3067799"/>
          </a:xfrm>
          <a:prstGeom prst="rect">
            <a:avLst/>
          </a:prstGeom>
        </p:spPr>
      </p:pic>
    </p:spTree>
    <p:extLst>
      <p:ext uri="{BB962C8B-B14F-4D97-AF65-F5344CB8AC3E}">
        <p14:creationId xmlns:p14="http://schemas.microsoft.com/office/powerpoint/2010/main" val="2751449426"/>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autoRev="1" fill="remove" nodeType="withEffect">
                                  <p:stCondLst>
                                    <p:cond delay="0"/>
                                  </p:stCondLst>
                                  <p:childTnLst>
                                    <p:animRot by="1800000">
                                      <p:cBhvr>
                                        <p:cTn id="6" dur="2000" fill="hold"/>
                                        <p:tgtEl>
                                          <p:spTgt spid="1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CF871CA-84BD-2060-52B3-61AD234BBDCA}"/>
              </a:ext>
            </a:extLst>
          </p:cNvPr>
          <p:cNvSpPr/>
          <p:nvPr/>
        </p:nvSpPr>
        <p:spPr>
          <a:xfrm>
            <a:off x="348886" y="183435"/>
            <a:ext cx="6230043" cy="923330"/>
          </a:xfrm>
          <a:prstGeom prst="rect">
            <a:avLst/>
          </a:prstGeom>
          <a:solidFill>
            <a:srgbClr val="E9C46A"/>
          </a:solidFill>
        </p:spPr>
        <p:txBody>
          <a:bodyPr wrap="square" lIns="91440" tIns="45720" rIns="91440" bIns="45720">
            <a:spAutoFit/>
          </a:bodyPr>
          <a:lstStyle/>
          <a:p>
            <a:pPr algn="ctr"/>
            <a:r>
              <a:rPr lang="en-GB" sz="5400" b="1" cap="none" spc="0" dirty="0">
                <a:ln w="6600">
                  <a:solidFill>
                    <a:schemeClr val="accent2"/>
                  </a:solidFill>
                  <a:prstDash val="solid"/>
                </a:ln>
                <a:solidFill>
                  <a:srgbClr val="FFFFFF"/>
                </a:solidFill>
                <a:effectLst>
                  <a:outerShdw dist="38100" dir="2700000" algn="tl" rotWithShape="0">
                    <a:schemeClr val="accent2"/>
                  </a:outerShdw>
                </a:effectLst>
              </a:rPr>
              <a:t>Model Performance</a:t>
            </a:r>
          </a:p>
        </p:txBody>
      </p:sp>
      <p:sp>
        <p:nvSpPr>
          <p:cNvPr id="5" name="TextBox 4">
            <a:extLst>
              <a:ext uri="{FF2B5EF4-FFF2-40B4-BE49-F238E27FC236}">
                <a16:creationId xmlns:a16="http://schemas.microsoft.com/office/drawing/2014/main" id="{43F97700-0C9E-1D43-C81A-7D17D2766D88}"/>
              </a:ext>
            </a:extLst>
          </p:cNvPr>
          <p:cNvSpPr txBox="1"/>
          <p:nvPr/>
        </p:nvSpPr>
        <p:spPr>
          <a:xfrm>
            <a:off x="348886" y="1228540"/>
            <a:ext cx="2616742" cy="400110"/>
          </a:xfrm>
          <a:prstGeom prst="rect">
            <a:avLst/>
          </a:prstGeom>
          <a:solidFill>
            <a:srgbClr val="E86F51"/>
          </a:solidFill>
        </p:spPr>
        <p:txBody>
          <a:bodyPr wrap="none" rtlCol="0">
            <a:spAutoFit/>
          </a:bodyPr>
          <a:lstStyle/>
          <a:p>
            <a:r>
              <a:rPr lang="en-US" sz="2000" dirty="0">
                <a:solidFill>
                  <a:srgbClr val="E9C46A"/>
                </a:solidFill>
              </a:rPr>
              <a:t>A Comparative Analysis</a:t>
            </a:r>
            <a:endParaRPr lang="en-GB" sz="2000" dirty="0">
              <a:solidFill>
                <a:srgbClr val="E9C46A"/>
              </a:solidFill>
            </a:endParaRPr>
          </a:p>
        </p:txBody>
      </p:sp>
      <p:sp>
        <p:nvSpPr>
          <p:cNvPr id="7" name="TextBox 6">
            <a:extLst>
              <a:ext uri="{FF2B5EF4-FFF2-40B4-BE49-F238E27FC236}">
                <a16:creationId xmlns:a16="http://schemas.microsoft.com/office/drawing/2014/main" id="{03BC9551-5D33-4892-E5D1-6B24BA57C72B}"/>
              </a:ext>
            </a:extLst>
          </p:cNvPr>
          <p:cNvSpPr txBox="1"/>
          <p:nvPr/>
        </p:nvSpPr>
        <p:spPr>
          <a:xfrm>
            <a:off x="333312" y="1737296"/>
            <a:ext cx="2599438" cy="369332"/>
          </a:xfrm>
          <a:prstGeom prst="rect">
            <a:avLst/>
          </a:prstGeom>
          <a:solidFill>
            <a:srgbClr val="264653"/>
          </a:solidFill>
        </p:spPr>
        <p:txBody>
          <a:bodyPr wrap="square" rtlCol="0">
            <a:spAutoFit/>
          </a:bodyPr>
          <a:lstStyle/>
          <a:p>
            <a:r>
              <a:rPr lang="en-GB" dirty="0">
                <a:solidFill>
                  <a:srgbClr val="299D8F"/>
                </a:solidFill>
              </a:rPr>
              <a:t>Logistic Regression Model </a:t>
            </a:r>
          </a:p>
        </p:txBody>
      </p:sp>
      <p:sp>
        <p:nvSpPr>
          <p:cNvPr id="8" name="TextBox 7">
            <a:extLst>
              <a:ext uri="{FF2B5EF4-FFF2-40B4-BE49-F238E27FC236}">
                <a16:creationId xmlns:a16="http://schemas.microsoft.com/office/drawing/2014/main" id="{10C3F962-450C-5074-97CD-343BD1D5B857}"/>
              </a:ext>
            </a:extLst>
          </p:cNvPr>
          <p:cNvSpPr txBox="1"/>
          <p:nvPr/>
        </p:nvSpPr>
        <p:spPr>
          <a:xfrm>
            <a:off x="9567553" y="1742027"/>
            <a:ext cx="2291135" cy="369332"/>
          </a:xfrm>
          <a:prstGeom prst="rect">
            <a:avLst/>
          </a:prstGeom>
          <a:solidFill>
            <a:srgbClr val="264653"/>
          </a:solidFill>
        </p:spPr>
        <p:txBody>
          <a:bodyPr wrap="square" rtlCol="0">
            <a:spAutoFit/>
          </a:bodyPr>
          <a:lstStyle/>
          <a:p>
            <a:r>
              <a:rPr lang="en-GB" dirty="0">
                <a:solidFill>
                  <a:srgbClr val="299D8F"/>
                </a:solidFill>
              </a:rPr>
              <a:t>Random Forest Model </a:t>
            </a:r>
          </a:p>
        </p:txBody>
      </p:sp>
      <p:sp>
        <p:nvSpPr>
          <p:cNvPr id="9" name="TextBox 8">
            <a:extLst>
              <a:ext uri="{FF2B5EF4-FFF2-40B4-BE49-F238E27FC236}">
                <a16:creationId xmlns:a16="http://schemas.microsoft.com/office/drawing/2014/main" id="{1F03C513-7033-3987-D7C0-81BD40FE1BD7}"/>
              </a:ext>
            </a:extLst>
          </p:cNvPr>
          <p:cNvSpPr txBox="1"/>
          <p:nvPr/>
        </p:nvSpPr>
        <p:spPr>
          <a:xfrm>
            <a:off x="5027621" y="1737296"/>
            <a:ext cx="2136757" cy="369332"/>
          </a:xfrm>
          <a:prstGeom prst="rect">
            <a:avLst/>
          </a:prstGeom>
          <a:solidFill>
            <a:srgbClr val="264653"/>
          </a:solidFill>
        </p:spPr>
        <p:txBody>
          <a:bodyPr wrap="square" rtlCol="0">
            <a:spAutoFit/>
          </a:bodyPr>
          <a:lstStyle/>
          <a:p>
            <a:r>
              <a:rPr lang="en-GB" dirty="0">
                <a:solidFill>
                  <a:srgbClr val="299D8F"/>
                </a:solidFill>
              </a:rPr>
              <a:t>Decision Tree Model </a:t>
            </a:r>
          </a:p>
        </p:txBody>
      </p:sp>
      <p:pic>
        <p:nvPicPr>
          <p:cNvPr id="11" name="Picture 10" descr="A screenshot of a report&#10;&#10;Description automatically generated">
            <a:extLst>
              <a:ext uri="{FF2B5EF4-FFF2-40B4-BE49-F238E27FC236}">
                <a16:creationId xmlns:a16="http://schemas.microsoft.com/office/drawing/2014/main" id="{70CDB236-C4C8-37D3-7425-51A2301DA76F}"/>
              </a:ext>
            </a:extLst>
          </p:cNvPr>
          <p:cNvPicPr>
            <a:picLocks noChangeAspect="1"/>
          </p:cNvPicPr>
          <p:nvPr/>
        </p:nvPicPr>
        <p:blipFill>
          <a:blip r:embed="rId3"/>
          <a:stretch>
            <a:fillRect/>
          </a:stretch>
        </p:blipFill>
        <p:spPr>
          <a:xfrm>
            <a:off x="269528" y="2259181"/>
            <a:ext cx="3194379" cy="1331615"/>
          </a:xfrm>
          <a:prstGeom prst="rect">
            <a:avLst/>
          </a:prstGeom>
        </p:spPr>
      </p:pic>
      <p:pic>
        <p:nvPicPr>
          <p:cNvPr id="13" name="Picture 12" descr="A blue squares with white text&#10;&#10;Description automatically generated">
            <a:extLst>
              <a:ext uri="{FF2B5EF4-FFF2-40B4-BE49-F238E27FC236}">
                <a16:creationId xmlns:a16="http://schemas.microsoft.com/office/drawing/2014/main" id="{7F6C77C8-4004-2D3F-E945-241BFF6D1EB5}"/>
              </a:ext>
            </a:extLst>
          </p:cNvPr>
          <p:cNvPicPr>
            <a:picLocks noChangeAspect="1"/>
          </p:cNvPicPr>
          <p:nvPr/>
        </p:nvPicPr>
        <p:blipFill>
          <a:blip r:embed="rId4"/>
          <a:stretch>
            <a:fillRect/>
          </a:stretch>
        </p:blipFill>
        <p:spPr>
          <a:xfrm>
            <a:off x="60067" y="3614216"/>
            <a:ext cx="3194379" cy="3060349"/>
          </a:xfrm>
          <a:prstGeom prst="rect">
            <a:avLst/>
          </a:prstGeom>
        </p:spPr>
      </p:pic>
      <p:pic>
        <p:nvPicPr>
          <p:cNvPr id="15" name="Picture 14" descr="A screenshot of a report&#10;&#10;Description automatically generated">
            <a:extLst>
              <a:ext uri="{FF2B5EF4-FFF2-40B4-BE49-F238E27FC236}">
                <a16:creationId xmlns:a16="http://schemas.microsoft.com/office/drawing/2014/main" id="{E6679F3A-0E65-0EF0-5730-C291A37EC745}"/>
              </a:ext>
            </a:extLst>
          </p:cNvPr>
          <p:cNvPicPr>
            <a:picLocks noChangeAspect="1"/>
          </p:cNvPicPr>
          <p:nvPr/>
        </p:nvPicPr>
        <p:blipFill rotWithShape="1">
          <a:blip r:embed="rId5"/>
          <a:srcRect r="6600"/>
          <a:stretch/>
        </p:blipFill>
        <p:spPr>
          <a:xfrm>
            <a:off x="9016026" y="2184939"/>
            <a:ext cx="3005528" cy="1355697"/>
          </a:xfrm>
          <a:prstGeom prst="rect">
            <a:avLst/>
          </a:prstGeom>
        </p:spPr>
      </p:pic>
      <p:pic>
        <p:nvPicPr>
          <p:cNvPr id="17" name="Picture 16" descr="A blue squares with white text&#10;&#10;Description automatically generated">
            <a:extLst>
              <a:ext uri="{FF2B5EF4-FFF2-40B4-BE49-F238E27FC236}">
                <a16:creationId xmlns:a16="http://schemas.microsoft.com/office/drawing/2014/main" id="{8D5E0FF8-4B9E-E917-295C-2666AD8E6B2B}"/>
              </a:ext>
            </a:extLst>
          </p:cNvPr>
          <p:cNvPicPr>
            <a:picLocks noChangeAspect="1"/>
          </p:cNvPicPr>
          <p:nvPr/>
        </p:nvPicPr>
        <p:blipFill>
          <a:blip r:embed="rId6"/>
          <a:stretch>
            <a:fillRect/>
          </a:stretch>
        </p:blipFill>
        <p:spPr>
          <a:xfrm>
            <a:off x="8952700" y="3614216"/>
            <a:ext cx="3132180" cy="3020846"/>
          </a:xfrm>
          <a:prstGeom prst="rect">
            <a:avLst/>
          </a:prstGeom>
        </p:spPr>
      </p:pic>
      <p:pic>
        <p:nvPicPr>
          <p:cNvPr id="19" name="Picture 18" descr="A screenshot of a computer screen&#10;&#10;Description automatically generated">
            <a:extLst>
              <a:ext uri="{FF2B5EF4-FFF2-40B4-BE49-F238E27FC236}">
                <a16:creationId xmlns:a16="http://schemas.microsoft.com/office/drawing/2014/main" id="{BC4D0F76-91AD-DF7F-A8E7-5FFF018316B6}"/>
              </a:ext>
            </a:extLst>
          </p:cNvPr>
          <p:cNvPicPr>
            <a:picLocks noChangeAspect="1"/>
          </p:cNvPicPr>
          <p:nvPr/>
        </p:nvPicPr>
        <p:blipFill>
          <a:blip r:embed="rId7"/>
          <a:stretch>
            <a:fillRect/>
          </a:stretch>
        </p:blipFill>
        <p:spPr>
          <a:xfrm>
            <a:off x="4513957" y="2259181"/>
            <a:ext cx="3160754" cy="1355697"/>
          </a:xfrm>
          <a:prstGeom prst="rect">
            <a:avLst/>
          </a:prstGeom>
        </p:spPr>
      </p:pic>
      <p:pic>
        <p:nvPicPr>
          <p:cNvPr id="21" name="Picture 20" descr="A blue squares with white text&#10;&#10;Description automatically generated">
            <a:extLst>
              <a:ext uri="{FF2B5EF4-FFF2-40B4-BE49-F238E27FC236}">
                <a16:creationId xmlns:a16="http://schemas.microsoft.com/office/drawing/2014/main" id="{7FD5A662-EF16-0770-9445-02E36C09E44E}"/>
              </a:ext>
            </a:extLst>
          </p:cNvPr>
          <p:cNvPicPr>
            <a:picLocks noChangeAspect="1"/>
          </p:cNvPicPr>
          <p:nvPr/>
        </p:nvPicPr>
        <p:blipFill>
          <a:blip r:embed="rId8"/>
          <a:stretch>
            <a:fillRect/>
          </a:stretch>
        </p:blipFill>
        <p:spPr>
          <a:xfrm>
            <a:off x="4498810" y="3668051"/>
            <a:ext cx="3194379" cy="3102893"/>
          </a:xfrm>
          <a:prstGeom prst="rect">
            <a:avLst/>
          </a:prstGeom>
        </p:spPr>
      </p:pic>
      <p:sp>
        <p:nvSpPr>
          <p:cNvPr id="22" name="Rectangle 21">
            <a:extLst>
              <a:ext uri="{FF2B5EF4-FFF2-40B4-BE49-F238E27FC236}">
                <a16:creationId xmlns:a16="http://schemas.microsoft.com/office/drawing/2014/main" id="{652C951B-120C-5A72-7DD8-715829F083C3}"/>
              </a:ext>
            </a:extLst>
          </p:cNvPr>
          <p:cNvSpPr/>
          <p:nvPr/>
        </p:nvSpPr>
        <p:spPr>
          <a:xfrm>
            <a:off x="333312" y="2259181"/>
            <a:ext cx="1960062" cy="196425"/>
          </a:xfrm>
          <a:prstGeom prst="rect">
            <a:avLst/>
          </a:prstGeom>
          <a:solidFill>
            <a:srgbClr val="F4A361">
              <a:alpha val="3962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22">
            <a:extLst>
              <a:ext uri="{FF2B5EF4-FFF2-40B4-BE49-F238E27FC236}">
                <a16:creationId xmlns:a16="http://schemas.microsoft.com/office/drawing/2014/main" id="{89FB8203-AD8C-F812-8D83-62110504E6B9}"/>
              </a:ext>
            </a:extLst>
          </p:cNvPr>
          <p:cNvSpPr/>
          <p:nvPr/>
        </p:nvSpPr>
        <p:spPr>
          <a:xfrm>
            <a:off x="4618867" y="2259181"/>
            <a:ext cx="1960062" cy="196425"/>
          </a:xfrm>
          <a:prstGeom prst="rect">
            <a:avLst/>
          </a:prstGeom>
          <a:solidFill>
            <a:srgbClr val="F4A361">
              <a:alpha val="3962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Rectangle 23">
            <a:extLst>
              <a:ext uri="{FF2B5EF4-FFF2-40B4-BE49-F238E27FC236}">
                <a16:creationId xmlns:a16="http://schemas.microsoft.com/office/drawing/2014/main" id="{16990972-5635-92EB-99C3-E3D32E972616}"/>
              </a:ext>
            </a:extLst>
          </p:cNvPr>
          <p:cNvSpPr/>
          <p:nvPr/>
        </p:nvSpPr>
        <p:spPr>
          <a:xfrm>
            <a:off x="9076647" y="2184939"/>
            <a:ext cx="1960062" cy="196425"/>
          </a:xfrm>
          <a:prstGeom prst="rect">
            <a:avLst/>
          </a:prstGeom>
          <a:solidFill>
            <a:srgbClr val="F4A361">
              <a:alpha val="3962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5" name="Picture 26" descr="Boy wearing cape">
            <a:extLst>
              <a:ext uri="{FF2B5EF4-FFF2-40B4-BE49-F238E27FC236}">
                <a16:creationId xmlns:a16="http://schemas.microsoft.com/office/drawing/2014/main" id="{9FA6E84E-B719-2890-E18C-F5DFA9C6B029}"/>
              </a:ext>
            </a:extLst>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rot="21197156">
            <a:off x="7451877" y="276179"/>
            <a:ext cx="1372228" cy="2845087"/>
          </a:xfrm>
          <a:prstGeom prst="rect">
            <a:avLst/>
          </a:prstGeom>
        </p:spPr>
      </p:pic>
    </p:spTree>
    <p:extLst>
      <p:ext uri="{BB962C8B-B14F-4D97-AF65-F5344CB8AC3E}">
        <p14:creationId xmlns:p14="http://schemas.microsoft.com/office/powerpoint/2010/main" val="1123373390"/>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accel="50000" decel="50000" autoRev="1" fill="hold" nodeType="withEffect">
                                  <p:stCondLst>
                                    <p:cond delay="0"/>
                                  </p:stCondLst>
                                  <p:childTnLst>
                                    <p:animRot by="600000">
                                      <p:cBhvr>
                                        <p:cTn id="6" dur="2000" fill="hold"/>
                                        <p:tgtEl>
                                          <p:spTgt spid="2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3354DBA-A8EB-355D-5462-39ACA0F62B0A}"/>
              </a:ext>
            </a:extLst>
          </p:cNvPr>
          <p:cNvSpPr/>
          <p:nvPr/>
        </p:nvSpPr>
        <p:spPr>
          <a:xfrm>
            <a:off x="348886" y="183435"/>
            <a:ext cx="6931590" cy="923330"/>
          </a:xfrm>
          <a:prstGeom prst="rect">
            <a:avLst/>
          </a:prstGeom>
          <a:solidFill>
            <a:srgbClr val="E9C46A"/>
          </a:solidFill>
        </p:spPr>
        <p:txBody>
          <a:bodyPr wrap="square" lIns="91440" tIns="45720" rIns="91440" bIns="45720">
            <a:spAutoFit/>
          </a:bodyPr>
          <a:lstStyle/>
          <a:p>
            <a:pPr algn="ctr"/>
            <a:r>
              <a:rPr lang="en-GB" sz="5400" b="1" dirty="0">
                <a:ln w="6600">
                  <a:solidFill>
                    <a:schemeClr val="accent2"/>
                  </a:solidFill>
                  <a:prstDash val="solid"/>
                </a:ln>
                <a:solidFill>
                  <a:srgbClr val="FFFFFF"/>
                </a:solidFill>
                <a:effectLst>
                  <a:outerShdw dist="38100" dir="2700000" algn="tl" rotWithShape="0">
                    <a:schemeClr val="accent2"/>
                  </a:outerShdw>
                </a:effectLst>
              </a:rPr>
              <a:t>Final Model Selection</a:t>
            </a:r>
            <a:endParaRPr lang="en-GB" sz="5400" b="1" cap="none" spc="0" dirty="0">
              <a:ln w="6600">
                <a:solidFill>
                  <a:schemeClr val="accent2"/>
                </a:solidFill>
                <a:prstDash val="solid"/>
              </a:ln>
              <a:solidFill>
                <a:srgbClr val="FFFFFF"/>
              </a:solidFill>
              <a:effectLst>
                <a:outerShdw dist="38100" dir="2700000" algn="tl" rotWithShape="0">
                  <a:schemeClr val="accent2"/>
                </a:outerShdw>
              </a:effectLst>
            </a:endParaRPr>
          </a:p>
        </p:txBody>
      </p:sp>
      <p:sp>
        <p:nvSpPr>
          <p:cNvPr id="6" name="TextBox 5">
            <a:extLst>
              <a:ext uri="{FF2B5EF4-FFF2-40B4-BE49-F238E27FC236}">
                <a16:creationId xmlns:a16="http://schemas.microsoft.com/office/drawing/2014/main" id="{A45F6C80-AB1F-FFC5-7CB9-4D513F36AF47}"/>
              </a:ext>
            </a:extLst>
          </p:cNvPr>
          <p:cNvSpPr txBox="1"/>
          <p:nvPr/>
        </p:nvSpPr>
        <p:spPr>
          <a:xfrm>
            <a:off x="348886" y="1228540"/>
            <a:ext cx="5348002" cy="400110"/>
          </a:xfrm>
          <a:prstGeom prst="rect">
            <a:avLst/>
          </a:prstGeom>
          <a:solidFill>
            <a:srgbClr val="E86F51"/>
          </a:solidFill>
        </p:spPr>
        <p:txBody>
          <a:bodyPr wrap="none" rtlCol="0">
            <a:spAutoFit/>
          </a:bodyPr>
          <a:lstStyle/>
          <a:p>
            <a:r>
              <a:rPr lang="en-US" sz="2000" dirty="0">
                <a:solidFill>
                  <a:srgbClr val="E9C46A"/>
                </a:solidFill>
              </a:rPr>
              <a:t>Rationale for choosing the Random Forest Model </a:t>
            </a:r>
            <a:endParaRPr lang="en-GB" sz="2000" dirty="0">
              <a:solidFill>
                <a:srgbClr val="E9C46A"/>
              </a:solidFill>
            </a:endParaRPr>
          </a:p>
        </p:txBody>
      </p:sp>
      <p:pic>
        <p:nvPicPr>
          <p:cNvPr id="8" name="Picture 7" descr="A screenshot of a computer program&#10;&#10;Description automatically generated">
            <a:extLst>
              <a:ext uri="{FF2B5EF4-FFF2-40B4-BE49-F238E27FC236}">
                <a16:creationId xmlns:a16="http://schemas.microsoft.com/office/drawing/2014/main" id="{E7C5C0CF-7962-4C1A-C0B2-7C68A394AFAD}"/>
              </a:ext>
            </a:extLst>
          </p:cNvPr>
          <p:cNvPicPr>
            <a:picLocks noChangeAspect="1"/>
          </p:cNvPicPr>
          <p:nvPr/>
        </p:nvPicPr>
        <p:blipFill>
          <a:blip r:embed="rId3"/>
          <a:stretch>
            <a:fillRect/>
          </a:stretch>
        </p:blipFill>
        <p:spPr>
          <a:xfrm>
            <a:off x="6737927" y="1935091"/>
            <a:ext cx="5138266" cy="3869717"/>
          </a:xfrm>
          <a:prstGeom prst="rect">
            <a:avLst/>
          </a:prstGeom>
        </p:spPr>
      </p:pic>
      <p:pic>
        <p:nvPicPr>
          <p:cNvPr id="4" name="Picture 26" descr="Woman with afro hair">
            <a:extLst>
              <a:ext uri="{FF2B5EF4-FFF2-40B4-BE49-F238E27FC236}">
                <a16:creationId xmlns:a16="http://schemas.microsoft.com/office/drawing/2014/main" id="{B4E30F96-0C95-88B4-B83E-0EB933BE8DC3}"/>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rot="21203293">
            <a:off x="10497740" y="529122"/>
            <a:ext cx="953041" cy="3131421"/>
          </a:xfrm>
          <a:prstGeom prst="rect">
            <a:avLst/>
          </a:prstGeom>
        </p:spPr>
      </p:pic>
      <p:sp>
        <p:nvSpPr>
          <p:cNvPr id="9" name="TextBox 8">
            <a:extLst>
              <a:ext uri="{FF2B5EF4-FFF2-40B4-BE49-F238E27FC236}">
                <a16:creationId xmlns:a16="http://schemas.microsoft.com/office/drawing/2014/main" id="{774FC55A-14C4-714A-4127-E1259E2BB26A}"/>
              </a:ext>
            </a:extLst>
          </p:cNvPr>
          <p:cNvSpPr txBox="1"/>
          <p:nvPr/>
        </p:nvSpPr>
        <p:spPr>
          <a:xfrm>
            <a:off x="360761" y="1750425"/>
            <a:ext cx="2683381" cy="369332"/>
          </a:xfrm>
          <a:prstGeom prst="rect">
            <a:avLst/>
          </a:prstGeom>
          <a:solidFill>
            <a:srgbClr val="264653"/>
          </a:solidFill>
        </p:spPr>
        <p:txBody>
          <a:bodyPr wrap="square" rtlCol="0">
            <a:spAutoFit/>
          </a:bodyPr>
          <a:lstStyle/>
          <a:p>
            <a:r>
              <a:rPr lang="en-GB" dirty="0">
                <a:solidFill>
                  <a:srgbClr val="299D8F"/>
                </a:solidFill>
              </a:rPr>
              <a:t>Accuracy and Performance</a:t>
            </a:r>
          </a:p>
        </p:txBody>
      </p:sp>
      <p:sp>
        <p:nvSpPr>
          <p:cNvPr id="10" name="TextBox 9">
            <a:extLst>
              <a:ext uri="{FF2B5EF4-FFF2-40B4-BE49-F238E27FC236}">
                <a16:creationId xmlns:a16="http://schemas.microsoft.com/office/drawing/2014/main" id="{95D50224-F041-AA5C-C82B-767C9F563552}"/>
              </a:ext>
            </a:extLst>
          </p:cNvPr>
          <p:cNvSpPr txBox="1"/>
          <p:nvPr/>
        </p:nvSpPr>
        <p:spPr>
          <a:xfrm>
            <a:off x="348886" y="4141412"/>
            <a:ext cx="3204543" cy="369332"/>
          </a:xfrm>
          <a:prstGeom prst="rect">
            <a:avLst/>
          </a:prstGeom>
          <a:solidFill>
            <a:srgbClr val="264653"/>
          </a:solidFill>
        </p:spPr>
        <p:txBody>
          <a:bodyPr wrap="square" rtlCol="0">
            <a:spAutoFit/>
          </a:bodyPr>
          <a:lstStyle/>
          <a:p>
            <a:r>
              <a:rPr lang="en-GB" dirty="0">
                <a:solidFill>
                  <a:srgbClr val="299D8F"/>
                </a:solidFill>
              </a:rPr>
              <a:t>Robustness and Generalizability</a:t>
            </a:r>
          </a:p>
        </p:txBody>
      </p:sp>
      <p:sp>
        <p:nvSpPr>
          <p:cNvPr id="11" name="TextBox 10">
            <a:extLst>
              <a:ext uri="{FF2B5EF4-FFF2-40B4-BE49-F238E27FC236}">
                <a16:creationId xmlns:a16="http://schemas.microsoft.com/office/drawing/2014/main" id="{CAE0AEA4-FD15-7895-D8CF-947CFBF0754D}"/>
              </a:ext>
            </a:extLst>
          </p:cNvPr>
          <p:cNvSpPr txBox="1"/>
          <p:nvPr/>
        </p:nvSpPr>
        <p:spPr>
          <a:xfrm>
            <a:off x="360761" y="2930363"/>
            <a:ext cx="3308714" cy="369332"/>
          </a:xfrm>
          <a:prstGeom prst="rect">
            <a:avLst/>
          </a:prstGeom>
          <a:solidFill>
            <a:srgbClr val="264653"/>
          </a:solidFill>
        </p:spPr>
        <p:txBody>
          <a:bodyPr wrap="square" rtlCol="0">
            <a:spAutoFit/>
          </a:bodyPr>
          <a:lstStyle/>
          <a:p>
            <a:r>
              <a:rPr lang="en-GB" dirty="0">
                <a:solidFill>
                  <a:srgbClr val="299D8F"/>
                </a:solidFill>
              </a:rPr>
              <a:t>Handling Complex Relationships</a:t>
            </a:r>
          </a:p>
        </p:txBody>
      </p:sp>
      <p:sp>
        <p:nvSpPr>
          <p:cNvPr id="12" name="TextBox 11">
            <a:extLst>
              <a:ext uri="{FF2B5EF4-FFF2-40B4-BE49-F238E27FC236}">
                <a16:creationId xmlns:a16="http://schemas.microsoft.com/office/drawing/2014/main" id="{D141470C-09FD-E984-0FC9-D65EB5BF5D0E}"/>
              </a:ext>
            </a:extLst>
          </p:cNvPr>
          <p:cNvSpPr txBox="1"/>
          <p:nvPr/>
        </p:nvSpPr>
        <p:spPr>
          <a:xfrm>
            <a:off x="360761" y="5332757"/>
            <a:ext cx="4105440" cy="369332"/>
          </a:xfrm>
          <a:prstGeom prst="rect">
            <a:avLst/>
          </a:prstGeom>
          <a:solidFill>
            <a:srgbClr val="264653"/>
          </a:solidFill>
        </p:spPr>
        <p:txBody>
          <a:bodyPr wrap="square" rtlCol="0">
            <a:spAutoFit/>
          </a:bodyPr>
          <a:lstStyle/>
          <a:p>
            <a:r>
              <a:rPr lang="en-GB" dirty="0">
                <a:solidFill>
                  <a:srgbClr val="299D8F"/>
                </a:solidFill>
              </a:rPr>
              <a:t>Interpretability and Feature Importance</a:t>
            </a:r>
          </a:p>
        </p:txBody>
      </p:sp>
      <p:sp>
        <p:nvSpPr>
          <p:cNvPr id="14" name="TextBox 13">
            <a:extLst>
              <a:ext uri="{FF2B5EF4-FFF2-40B4-BE49-F238E27FC236}">
                <a16:creationId xmlns:a16="http://schemas.microsoft.com/office/drawing/2014/main" id="{4D99AD3F-1774-5A1C-D131-7FEE87B430A3}"/>
              </a:ext>
            </a:extLst>
          </p:cNvPr>
          <p:cNvSpPr txBox="1"/>
          <p:nvPr/>
        </p:nvSpPr>
        <p:spPr>
          <a:xfrm>
            <a:off x="315807" y="2155728"/>
            <a:ext cx="5903089" cy="738664"/>
          </a:xfrm>
          <a:prstGeom prst="rect">
            <a:avLst/>
          </a:prstGeom>
          <a:noFill/>
        </p:spPr>
        <p:txBody>
          <a:bodyPr wrap="square" rtlCol="0">
            <a:spAutoFit/>
          </a:bodyPr>
          <a:lstStyle/>
          <a:p>
            <a:r>
              <a:rPr lang="en-GB" sz="1400" dirty="0">
                <a:solidFill>
                  <a:srgbClr val="264653"/>
                </a:solidFill>
              </a:rPr>
              <a:t>It showcases commendable accuracy, adeptly balancing precision and recall, which renders it the most reliable option for predicting happiness compared to the other models.</a:t>
            </a:r>
          </a:p>
        </p:txBody>
      </p:sp>
      <p:sp>
        <p:nvSpPr>
          <p:cNvPr id="15" name="TextBox 14">
            <a:extLst>
              <a:ext uri="{FF2B5EF4-FFF2-40B4-BE49-F238E27FC236}">
                <a16:creationId xmlns:a16="http://schemas.microsoft.com/office/drawing/2014/main" id="{79123312-CDB3-8F10-0FB1-11B154F36563}"/>
              </a:ext>
            </a:extLst>
          </p:cNvPr>
          <p:cNvSpPr txBox="1"/>
          <p:nvPr/>
        </p:nvSpPr>
        <p:spPr>
          <a:xfrm>
            <a:off x="315807" y="3335666"/>
            <a:ext cx="5903089" cy="738664"/>
          </a:xfrm>
          <a:prstGeom prst="rect">
            <a:avLst/>
          </a:prstGeom>
          <a:noFill/>
        </p:spPr>
        <p:txBody>
          <a:bodyPr wrap="square" rtlCol="0">
            <a:spAutoFit/>
          </a:bodyPr>
          <a:lstStyle/>
          <a:p>
            <a:r>
              <a:rPr lang="en-GB" sz="1400" dirty="0">
                <a:solidFill>
                  <a:srgbClr val="264653"/>
                </a:solidFill>
              </a:rPr>
              <a:t>Its ensemble approach empowers the model to adeptly navigate the complex interplay of features influencing happiness, a capability that is vital for accurate predictions.</a:t>
            </a:r>
          </a:p>
        </p:txBody>
      </p:sp>
      <p:sp>
        <p:nvSpPr>
          <p:cNvPr id="16" name="TextBox 15">
            <a:extLst>
              <a:ext uri="{FF2B5EF4-FFF2-40B4-BE49-F238E27FC236}">
                <a16:creationId xmlns:a16="http://schemas.microsoft.com/office/drawing/2014/main" id="{AFE56B4A-4D50-8700-3965-99E5E5574E79}"/>
              </a:ext>
            </a:extLst>
          </p:cNvPr>
          <p:cNvSpPr txBox="1"/>
          <p:nvPr/>
        </p:nvSpPr>
        <p:spPr>
          <a:xfrm>
            <a:off x="348885" y="4577826"/>
            <a:ext cx="5903089" cy="738664"/>
          </a:xfrm>
          <a:prstGeom prst="rect">
            <a:avLst/>
          </a:prstGeom>
          <a:noFill/>
        </p:spPr>
        <p:txBody>
          <a:bodyPr wrap="square" rtlCol="0">
            <a:spAutoFit/>
          </a:bodyPr>
          <a:lstStyle/>
          <a:p>
            <a:r>
              <a:rPr lang="en-GB" sz="1400" dirty="0">
                <a:solidFill>
                  <a:srgbClr val="264653"/>
                </a:solidFill>
              </a:rPr>
              <a:t>Demonstrating robustness and the capacity to generalize, the Random Forest model mitigates overfitting risks and stands out for its reliable performance across diverse datasets.</a:t>
            </a:r>
          </a:p>
        </p:txBody>
      </p:sp>
      <p:sp>
        <p:nvSpPr>
          <p:cNvPr id="17" name="TextBox 16">
            <a:extLst>
              <a:ext uri="{FF2B5EF4-FFF2-40B4-BE49-F238E27FC236}">
                <a16:creationId xmlns:a16="http://schemas.microsoft.com/office/drawing/2014/main" id="{C1203D28-B310-E379-DEBF-80549D080549}"/>
              </a:ext>
            </a:extLst>
          </p:cNvPr>
          <p:cNvSpPr txBox="1"/>
          <p:nvPr/>
        </p:nvSpPr>
        <p:spPr>
          <a:xfrm>
            <a:off x="315807" y="5757764"/>
            <a:ext cx="5903089" cy="954107"/>
          </a:xfrm>
          <a:prstGeom prst="rect">
            <a:avLst/>
          </a:prstGeom>
          <a:noFill/>
        </p:spPr>
        <p:txBody>
          <a:bodyPr wrap="square" rtlCol="0">
            <a:spAutoFit/>
          </a:bodyPr>
          <a:lstStyle/>
          <a:p>
            <a:r>
              <a:rPr lang="en-GB" sz="1400" dirty="0">
                <a:solidFill>
                  <a:srgbClr val="264653"/>
                </a:solidFill>
              </a:rPr>
              <a:t>Despite the Decision Tree model's edge in interpretability, the Random Forest model offers substantial insights into feature relevance, providing a clear path for application refinement and a deeper understanding of happiness determinants.</a:t>
            </a:r>
          </a:p>
        </p:txBody>
      </p:sp>
    </p:spTree>
    <p:extLst>
      <p:ext uri="{BB962C8B-B14F-4D97-AF65-F5344CB8AC3E}">
        <p14:creationId xmlns:p14="http://schemas.microsoft.com/office/powerpoint/2010/main" val="1900851211"/>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autoRev="1" fill="hold" nodeType="withEffect">
                                  <p:stCondLst>
                                    <p:cond delay="0"/>
                                  </p:stCondLst>
                                  <p:childTnLst>
                                    <p:animRot by="900000">
                                      <p:cBhvr>
                                        <p:cTn id="6" dur="2000" fill="hold"/>
                                        <p:tgtEl>
                                          <p:spTgt spid="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6" descr="Woman wearing shirt with pattern">
            <a:extLst>
              <a:ext uri="{FF2B5EF4-FFF2-40B4-BE49-F238E27FC236}">
                <a16:creationId xmlns:a16="http://schemas.microsoft.com/office/drawing/2014/main" id="{69C05D1A-2241-F30A-FD97-6DC6CE04D22C}"/>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310195" y="4493902"/>
            <a:ext cx="1056009" cy="2364098"/>
          </a:xfrm>
          <a:prstGeom prst="rect">
            <a:avLst/>
          </a:prstGeom>
        </p:spPr>
      </p:pic>
      <p:sp>
        <p:nvSpPr>
          <p:cNvPr id="5" name="Rectangle 4">
            <a:extLst>
              <a:ext uri="{FF2B5EF4-FFF2-40B4-BE49-F238E27FC236}">
                <a16:creationId xmlns:a16="http://schemas.microsoft.com/office/drawing/2014/main" id="{F877E3C2-459E-1FB9-A98E-32D692BAA5A0}"/>
              </a:ext>
            </a:extLst>
          </p:cNvPr>
          <p:cNvSpPr/>
          <p:nvPr/>
        </p:nvSpPr>
        <p:spPr>
          <a:xfrm>
            <a:off x="3950825" y="333906"/>
            <a:ext cx="7892289" cy="923330"/>
          </a:xfrm>
          <a:prstGeom prst="rect">
            <a:avLst/>
          </a:prstGeom>
          <a:solidFill>
            <a:srgbClr val="E9C46A"/>
          </a:solidFill>
        </p:spPr>
        <p:txBody>
          <a:bodyPr wrap="square" lIns="91440" tIns="45720" rIns="91440" bIns="45720">
            <a:spAutoFit/>
          </a:bodyPr>
          <a:lstStyle/>
          <a:p>
            <a:pPr algn="ctr"/>
            <a:r>
              <a:rPr lang="en-GB" sz="5400" b="1" dirty="0">
                <a:ln w="6600">
                  <a:solidFill>
                    <a:schemeClr val="accent2"/>
                  </a:solidFill>
                  <a:prstDash val="solid"/>
                </a:ln>
                <a:solidFill>
                  <a:srgbClr val="FFFFFF"/>
                </a:solidFill>
                <a:effectLst>
                  <a:outerShdw dist="38100" dir="2700000" algn="tl" rotWithShape="0">
                    <a:schemeClr val="accent2"/>
                  </a:outerShdw>
                </a:effectLst>
              </a:rPr>
              <a:t>Happiness Predictor App</a:t>
            </a:r>
            <a:endParaRPr lang="en-GB" sz="5400" b="1" cap="none" spc="0" dirty="0">
              <a:ln w="6600">
                <a:solidFill>
                  <a:schemeClr val="accent2"/>
                </a:solidFill>
                <a:prstDash val="solid"/>
              </a:ln>
              <a:solidFill>
                <a:srgbClr val="FFFFFF"/>
              </a:solidFill>
              <a:effectLst>
                <a:outerShdw dist="38100" dir="2700000" algn="tl" rotWithShape="0">
                  <a:schemeClr val="accent2"/>
                </a:outerShdw>
              </a:effectLst>
            </a:endParaRPr>
          </a:p>
        </p:txBody>
      </p:sp>
      <p:sp>
        <p:nvSpPr>
          <p:cNvPr id="6" name="TextBox 5">
            <a:extLst>
              <a:ext uri="{FF2B5EF4-FFF2-40B4-BE49-F238E27FC236}">
                <a16:creationId xmlns:a16="http://schemas.microsoft.com/office/drawing/2014/main" id="{47DCE0BB-FA83-E5DF-76E6-798AB2DC4B7D}"/>
              </a:ext>
            </a:extLst>
          </p:cNvPr>
          <p:cNvSpPr txBox="1"/>
          <p:nvPr/>
        </p:nvSpPr>
        <p:spPr>
          <a:xfrm>
            <a:off x="8894102" y="1367436"/>
            <a:ext cx="2949012" cy="400110"/>
          </a:xfrm>
          <a:prstGeom prst="rect">
            <a:avLst/>
          </a:prstGeom>
          <a:solidFill>
            <a:srgbClr val="E86F51"/>
          </a:solidFill>
        </p:spPr>
        <p:txBody>
          <a:bodyPr wrap="none" rtlCol="0">
            <a:spAutoFit/>
          </a:bodyPr>
          <a:lstStyle/>
          <a:p>
            <a:r>
              <a:rPr lang="en-US" sz="2000" dirty="0">
                <a:solidFill>
                  <a:srgbClr val="E9C46A"/>
                </a:solidFill>
              </a:rPr>
              <a:t>Web Application Overview</a:t>
            </a:r>
            <a:endParaRPr lang="en-GB" sz="2000" dirty="0">
              <a:solidFill>
                <a:srgbClr val="E9C46A"/>
              </a:solidFill>
            </a:endParaRPr>
          </a:p>
        </p:txBody>
      </p:sp>
      <p:sp>
        <p:nvSpPr>
          <p:cNvPr id="2" name="TextBox 1">
            <a:extLst>
              <a:ext uri="{FF2B5EF4-FFF2-40B4-BE49-F238E27FC236}">
                <a16:creationId xmlns:a16="http://schemas.microsoft.com/office/drawing/2014/main" id="{7DAA3F93-285E-0AA6-8A2F-B35115701C29}"/>
              </a:ext>
            </a:extLst>
          </p:cNvPr>
          <p:cNvSpPr txBox="1"/>
          <p:nvPr/>
        </p:nvSpPr>
        <p:spPr>
          <a:xfrm>
            <a:off x="5398168" y="1943072"/>
            <a:ext cx="2683381" cy="369332"/>
          </a:xfrm>
          <a:prstGeom prst="rect">
            <a:avLst/>
          </a:prstGeom>
          <a:solidFill>
            <a:srgbClr val="264653"/>
          </a:solidFill>
        </p:spPr>
        <p:txBody>
          <a:bodyPr wrap="square" rtlCol="0">
            <a:spAutoFit/>
          </a:bodyPr>
          <a:lstStyle/>
          <a:p>
            <a:pPr algn="ctr"/>
            <a:r>
              <a:rPr lang="en-GB" dirty="0">
                <a:solidFill>
                  <a:srgbClr val="299D8F"/>
                </a:solidFill>
              </a:rPr>
              <a:t>Model and Scaler Loading</a:t>
            </a:r>
          </a:p>
        </p:txBody>
      </p:sp>
      <p:sp>
        <p:nvSpPr>
          <p:cNvPr id="7" name="TextBox 6">
            <a:extLst>
              <a:ext uri="{FF2B5EF4-FFF2-40B4-BE49-F238E27FC236}">
                <a16:creationId xmlns:a16="http://schemas.microsoft.com/office/drawing/2014/main" id="{4CBF7EE8-4B28-1286-DD44-21925DB03D14}"/>
              </a:ext>
            </a:extLst>
          </p:cNvPr>
          <p:cNvSpPr txBox="1"/>
          <p:nvPr/>
        </p:nvSpPr>
        <p:spPr>
          <a:xfrm>
            <a:off x="5398167" y="3123010"/>
            <a:ext cx="3902243" cy="369332"/>
          </a:xfrm>
          <a:prstGeom prst="rect">
            <a:avLst/>
          </a:prstGeom>
          <a:solidFill>
            <a:srgbClr val="264653"/>
          </a:solidFill>
        </p:spPr>
        <p:txBody>
          <a:bodyPr wrap="square" rtlCol="0">
            <a:spAutoFit/>
          </a:bodyPr>
          <a:lstStyle/>
          <a:p>
            <a:pPr algn="ctr"/>
            <a:r>
              <a:rPr lang="en-GB" dirty="0">
                <a:solidFill>
                  <a:srgbClr val="299D8F"/>
                </a:solidFill>
              </a:rPr>
              <a:t>Data Loading and Database Integration</a:t>
            </a:r>
          </a:p>
        </p:txBody>
      </p:sp>
      <p:sp>
        <p:nvSpPr>
          <p:cNvPr id="8" name="TextBox 7">
            <a:extLst>
              <a:ext uri="{FF2B5EF4-FFF2-40B4-BE49-F238E27FC236}">
                <a16:creationId xmlns:a16="http://schemas.microsoft.com/office/drawing/2014/main" id="{2C09BBAF-6ADC-DDE1-8255-6E83FEF04122}"/>
              </a:ext>
            </a:extLst>
          </p:cNvPr>
          <p:cNvSpPr txBox="1"/>
          <p:nvPr/>
        </p:nvSpPr>
        <p:spPr>
          <a:xfrm>
            <a:off x="5398168" y="5525404"/>
            <a:ext cx="2109537" cy="369332"/>
          </a:xfrm>
          <a:prstGeom prst="rect">
            <a:avLst/>
          </a:prstGeom>
          <a:solidFill>
            <a:srgbClr val="264653"/>
          </a:solidFill>
        </p:spPr>
        <p:txBody>
          <a:bodyPr wrap="square" rtlCol="0">
            <a:spAutoFit/>
          </a:bodyPr>
          <a:lstStyle/>
          <a:p>
            <a:pPr algn="ctr"/>
            <a:r>
              <a:rPr lang="en-GB" dirty="0">
                <a:solidFill>
                  <a:srgbClr val="299D8F"/>
                </a:solidFill>
              </a:rPr>
              <a:t>Result Visualisation</a:t>
            </a:r>
          </a:p>
        </p:txBody>
      </p:sp>
      <p:sp>
        <p:nvSpPr>
          <p:cNvPr id="9" name="TextBox 8">
            <a:extLst>
              <a:ext uri="{FF2B5EF4-FFF2-40B4-BE49-F238E27FC236}">
                <a16:creationId xmlns:a16="http://schemas.microsoft.com/office/drawing/2014/main" id="{34EFED71-E291-83E1-5E70-A4D3E18D840E}"/>
              </a:ext>
            </a:extLst>
          </p:cNvPr>
          <p:cNvSpPr txBox="1"/>
          <p:nvPr/>
        </p:nvSpPr>
        <p:spPr>
          <a:xfrm>
            <a:off x="5353214" y="2348375"/>
            <a:ext cx="6489900" cy="584775"/>
          </a:xfrm>
          <a:prstGeom prst="rect">
            <a:avLst/>
          </a:prstGeom>
          <a:noFill/>
        </p:spPr>
        <p:txBody>
          <a:bodyPr wrap="square" rtlCol="0">
            <a:spAutoFit/>
          </a:bodyPr>
          <a:lstStyle/>
          <a:p>
            <a:pPr algn="r"/>
            <a:r>
              <a:rPr lang="en-GB" sz="1600" b="0" i="0" dirty="0">
                <a:solidFill>
                  <a:srgbClr val="264653"/>
                </a:solidFill>
                <a:effectLst/>
                <a:highlight>
                  <a:srgbClr val="FFFFFF"/>
                </a:highlight>
              </a:rPr>
              <a:t>The application initializes by loading a pre-trained Random Forest model and a scaler to ensure input data matches the expected format for predictions.</a:t>
            </a:r>
            <a:endParaRPr lang="en-GB" sz="1600" dirty="0">
              <a:solidFill>
                <a:srgbClr val="264653"/>
              </a:solidFill>
            </a:endParaRPr>
          </a:p>
        </p:txBody>
      </p:sp>
      <p:sp>
        <p:nvSpPr>
          <p:cNvPr id="10" name="TextBox 9">
            <a:extLst>
              <a:ext uri="{FF2B5EF4-FFF2-40B4-BE49-F238E27FC236}">
                <a16:creationId xmlns:a16="http://schemas.microsoft.com/office/drawing/2014/main" id="{CC6F7778-2164-A5D1-5A68-D77E421A1B3B}"/>
              </a:ext>
            </a:extLst>
          </p:cNvPr>
          <p:cNvSpPr txBox="1"/>
          <p:nvPr/>
        </p:nvSpPr>
        <p:spPr>
          <a:xfrm>
            <a:off x="5353214" y="3528313"/>
            <a:ext cx="6489900" cy="584775"/>
          </a:xfrm>
          <a:prstGeom prst="rect">
            <a:avLst/>
          </a:prstGeom>
          <a:noFill/>
        </p:spPr>
        <p:txBody>
          <a:bodyPr wrap="square" rtlCol="0">
            <a:spAutoFit/>
          </a:bodyPr>
          <a:lstStyle/>
          <a:p>
            <a:pPr algn="r"/>
            <a:r>
              <a:rPr lang="en-GB" sz="1600" b="0" i="0" dirty="0">
                <a:solidFill>
                  <a:srgbClr val="264653"/>
                </a:solidFill>
                <a:effectLst/>
                <a:highlight>
                  <a:srgbClr val="FFFFFF"/>
                </a:highlight>
              </a:rPr>
              <a:t>A script loads the processed data into an SQLite database via </a:t>
            </a:r>
            <a:r>
              <a:rPr lang="en-GB" sz="1600" b="0" i="0" dirty="0" err="1">
                <a:solidFill>
                  <a:srgbClr val="264653"/>
                </a:solidFill>
                <a:effectLst/>
                <a:highlight>
                  <a:srgbClr val="FFFFFF"/>
                </a:highlight>
              </a:rPr>
              <a:t>SQLAlchemy</a:t>
            </a:r>
            <a:r>
              <a:rPr lang="en-GB" sz="1600" b="0" i="0" dirty="0">
                <a:solidFill>
                  <a:srgbClr val="264653"/>
                </a:solidFill>
                <a:effectLst/>
                <a:highlight>
                  <a:srgbClr val="FFFFFF"/>
                </a:highlight>
              </a:rPr>
              <a:t>, facilitating sophisticated data handling and retrieval for the application.</a:t>
            </a:r>
            <a:endParaRPr lang="en-GB" sz="1600" dirty="0">
              <a:solidFill>
                <a:srgbClr val="264653"/>
              </a:solidFill>
            </a:endParaRPr>
          </a:p>
        </p:txBody>
      </p:sp>
      <p:sp>
        <p:nvSpPr>
          <p:cNvPr id="11" name="TextBox 10">
            <a:extLst>
              <a:ext uri="{FF2B5EF4-FFF2-40B4-BE49-F238E27FC236}">
                <a16:creationId xmlns:a16="http://schemas.microsoft.com/office/drawing/2014/main" id="{6A970A9C-0CE2-1CF5-4CB8-EA14124EAE0C}"/>
              </a:ext>
            </a:extLst>
          </p:cNvPr>
          <p:cNvSpPr txBox="1"/>
          <p:nvPr/>
        </p:nvSpPr>
        <p:spPr>
          <a:xfrm>
            <a:off x="5386292" y="4770473"/>
            <a:ext cx="6489900" cy="830997"/>
          </a:xfrm>
          <a:prstGeom prst="rect">
            <a:avLst/>
          </a:prstGeom>
          <a:noFill/>
        </p:spPr>
        <p:txBody>
          <a:bodyPr wrap="square" rtlCol="0">
            <a:spAutoFit/>
          </a:bodyPr>
          <a:lstStyle/>
          <a:p>
            <a:pPr algn="r"/>
            <a:r>
              <a:rPr lang="en-GB" sz="1600" b="0" i="0" dirty="0">
                <a:solidFill>
                  <a:srgbClr val="264653"/>
                </a:solidFill>
                <a:effectLst/>
                <a:highlight>
                  <a:srgbClr val="FFFFFF"/>
                </a:highlight>
              </a:rPr>
              <a:t>A web form endpoint collects user ratings on key life aspects, and processes them through a scaler and the Random Forest model to predict happiness levels.</a:t>
            </a:r>
            <a:endParaRPr lang="en-GB" sz="1600" dirty="0">
              <a:solidFill>
                <a:srgbClr val="264653"/>
              </a:solidFill>
            </a:endParaRPr>
          </a:p>
        </p:txBody>
      </p:sp>
      <p:sp>
        <p:nvSpPr>
          <p:cNvPr id="12" name="TextBox 11">
            <a:extLst>
              <a:ext uri="{FF2B5EF4-FFF2-40B4-BE49-F238E27FC236}">
                <a16:creationId xmlns:a16="http://schemas.microsoft.com/office/drawing/2014/main" id="{EE278659-7DB9-F600-EDF9-D160612BDA61}"/>
              </a:ext>
            </a:extLst>
          </p:cNvPr>
          <p:cNvSpPr txBox="1"/>
          <p:nvPr/>
        </p:nvSpPr>
        <p:spPr>
          <a:xfrm>
            <a:off x="5398168" y="5950411"/>
            <a:ext cx="6489900" cy="584775"/>
          </a:xfrm>
          <a:prstGeom prst="rect">
            <a:avLst/>
          </a:prstGeom>
          <a:noFill/>
        </p:spPr>
        <p:txBody>
          <a:bodyPr wrap="square" rtlCol="0">
            <a:spAutoFit/>
          </a:bodyPr>
          <a:lstStyle/>
          <a:p>
            <a:pPr algn="r"/>
            <a:r>
              <a:rPr lang="en-GB" sz="1600" b="0" i="0" dirty="0">
                <a:solidFill>
                  <a:srgbClr val="264653"/>
                </a:solidFill>
                <a:effectLst/>
                <a:highlight>
                  <a:srgbClr val="FFFFFF"/>
                </a:highlight>
              </a:rPr>
              <a:t>The application employs </a:t>
            </a:r>
            <a:r>
              <a:rPr lang="en-GB" sz="1600" b="0" i="0" dirty="0" err="1">
                <a:solidFill>
                  <a:srgbClr val="264653"/>
                </a:solidFill>
                <a:effectLst/>
                <a:highlight>
                  <a:srgbClr val="FFFFFF"/>
                </a:highlight>
              </a:rPr>
              <a:t>Plotly</a:t>
            </a:r>
            <a:r>
              <a:rPr lang="en-GB" sz="1600" b="0" i="0" dirty="0">
                <a:solidFill>
                  <a:srgbClr val="264653"/>
                </a:solidFill>
                <a:effectLst/>
                <a:highlight>
                  <a:srgbClr val="FFFFFF"/>
                </a:highlight>
              </a:rPr>
              <a:t> to craft interactive graphs that position the user's happiness metrics in the context of worldwide data.</a:t>
            </a:r>
            <a:endParaRPr lang="en-GB" sz="1600" dirty="0">
              <a:solidFill>
                <a:srgbClr val="264653"/>
              </a:solidFill>
            </a:endParaRPr>
          </a:p>
        </p:txBody>
      </p:sp>
      <p:sp>
        <p:nvSpPr>
          <p:cNvPr id="13" name="TextBox 12">
            <a:extLst>
              <a:ext uri="{FF2B5EF4-FFF2-40B4-BE49-F238E27FC236}">
                <a16:creationId xmlns:a16="http://schemas.microsoft.com/office/drawing/2014/main" id="{C61B376E-857A-1550-03D9-BEE6775994F3}"/>
              </a:ext>
            </a:extLst>
          </p:cNvPr>
          <p:cNvSpPr txBox="1"/>
          <p:nvPr/>
        </p:nvSpPr>
        <p:spPr>
          <a:xfrm>
            <a:off x="5398167" y="4358979"/>
            <a:ext cx="2202618" cy="369332"/>
          </a:xfrm>
          <a:prstGeom prst="rect">
            <a:avLst/>
          </a:prstGeom>
          <a:solidFill>
            <a:srgbClr val="264653"/>
          </a:solidFill>
        </p:spPr>
        <p:txBody>
          <a:bodyPr wrap="square" rtlCol="0">
            <a:spAutoFit/>
          </a:bodyPr>
          <a:lstStyle/>
          <a:p>
            <a:pPr algn="ctr"/>
            <a:r>
              <a:rPr lang="en-GB" dirty="0">
                <a:solidFill>
                  <a:srgbClr val="299D8F"/>
                </a:solidFill>
              </a:rPr>
              <a:t>Prediction Endpoint</a:t>
            </a:r>
          </a:p>
        </p:txBody>
      </p:sp>
    </p:spTree>
    <p:extLst>
      <p:ext uri="{BB962C8B-B14F-4D97-AF65-F5344CB8AC3E}">
        <p14:creationId xmlns:p14="http://schemas.microsoft.com/office/powerpoint/2010/main" val="3188221046"/>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autoRev="1" fill="hold" nodeType="withEffect">
                                  <p:stCondLst>
                                    <p:cond delay="0"/>
                                  </p:stCondLst>
                                  <p:childTnLst>
                                    <p:animRot by="1800000">
                                      <p:cBhvr>
                                        <p:cTn id="6" dur="2000" fill="hold"/>
                                        <p:tgtEl>
                                          <p:spTgt spid="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195</TotalTime>
  <Words>1999</Words>
  <Application>Microsoft Macintosh PowerPoint</Application>
  <PresentationFormat>Widescreen</PresentationFormat>
  <Paragraphs>174</Paragraphs>
  <Slides>10</Slides>
  <Notes>10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10</vt:i4>
      </vt:variant>
    </vt:vector>
  </HeadingPairs>
  <TitlesOfParts>
    <vt:vector size="19" baseType="lpstr">
      <vt:lpstr>-apple-system</vt:lpstr>
      <vt:lpstr>Arial</vt:lpstr>
      <vt:lpstr>Calibri</vt:lpstr>
      <vt:lpstr>Calibri Light</vt:lpstr>
      <vt:lpstr>Elephant Pro</vt:lpstr>
      <vt:lpstr>Inter</vt:lpstr>
      <vt:lpstr>Söhne</vt:lpstr>
      <vt:lpstr>Söhne Mono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Nida Ballinger-Chaudhary</dc:creator>
  <cp:lastModifiedBy>Nida Ballinger-Chaudhary</cp:lastModifiedBy>
  <cp:revision>47</cp:revision>
  <dcterms:created xsi:type="dcterms:W3CDTF">2024-04-01T11:00:14Z</dcterms:created>
  <dcterms:modified xsi:type="dcterms:W3CDTF">2024-04-03T10:37:09Z</dcterms:modified>
</cp:coreProperties>
</file>